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3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4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5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6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7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Ex1.xml" ContentType="application/vnd.ms-office.chartex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sldIdLst>
    <p:sldId id="257" r:id="rId2"/>
    <p:sldId id="665" r:id="rId3"/>
    <p:sldId id="666" r:id="rId4"/>
    <p:sldId id="258" r:id="rId5"/>
    <p:sldId id="259" r:id="rId6"/>
    <p:sldId id="261" r:id="rId7"/>
    <p:sldId id="260" r:id="rId8"/>
    <p:sldId id="293" r:id="rId9"/>
    <p:sldId id="273" r:id="rId10"/>
    <p:sldId id="274" r:id="rId11"/>
    <p:sldId id="294" r:id="rId12"/>
    <p:sldId id="282" r:id="rId13"/>
    <p:sldId id="283" r:id="rId14"/>
    <p:sldId id="287" r:id="rId15"/>
    <p:sldId id="276" r:id="rId16"/>
    <p:sldId id="277" r:id="rId17"/>
    <p:sldId id="292" r:id="rId18"/>
    <p:sldId id="272" r:id="rId19"/>
    <p:sldId id="275" r:id="rId20"/>
    <p:sldId id="284" r:id="rId21"/>
    <p:sldId id="278" r:id="rId22"/>
    <p:sldId id="279" r:id="rId23"/>
    <p:sldId id="295" r:id="rId24"/>
    <p:sldId id="281" r:id="rId25"/>
    <p:sldId id="280" r:id="rId26"/>
    <p:sldId id="291" r:id="rId27"/>
    <p:sldId id="265" r:id="rId28"/>
    <p:sldId id="267" r:id="rId29"/>
    <p:sldId id="296" r:id="rId30"/>
    <p:sldId id="263" r:id="rId31"/>
    <p:sldId id="264" r:id="rId32"/>
    <p:sldId id="288" r:id="rId33"/>
    <p:sldId id="270" r:id="rId34"/>
    <p:sldId id="271" r:id="rId35"/>
    <p:sldId id="290" r:id="rId36"/>
    <p:sldId id="268" r:id="rId37"/>
    <p:sldId id="269" r:id="rId38"/>
    <p:sldId id="297" r:id="rId39"/>
    <p:sldId id="285" r:id="rId40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390D3F-27A7-441E-A317-A98324D3F9AF}" v="4" dt="2026-01-16T14:54:35.47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1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5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47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microsoft.com/office/2016/11/relationships/changesInfo" Target="changesInfos/changesInfo1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zarai de la fuente" userId="f588a15574cd706b" providerId="LiveId" clId="{06402035-6539-49C3-8A8B-8C393883BA51}"/>
    <pc:docChg chg="custSel addSld delSld modSld">
      <pc:chgData name="zarai de la fuente" userId="f588a15574cd706b" providerId="LiveId" clId="{06402035-6539-49C3-8A8B-8C393883BA51}" dt="2026-01-16T14:55:51.550" v="40" actId="14100"/>
      <pc:docMkLst>
        <pc:docMk/>
      </pc:docMkLst>
      <pc:sldChg chg="addSp delSp modSp mod">
        <pc:chgData name="zarai de la fuente" userId="f588a15574cd706b" providerId="LiveId" clId="{06402035-6539-49C3-8A8B-8C393883BA51}" dt="2026-01-16T14:55:51.550" v="40" actId="14100"/>
        <pc:sldMkLst>
          <pc:docMk/>
          <pc:sldMk cId="323689027" sldId="292"/>
        </pc:sldMkLst>
        <pc:spChg chg="add del mod">
          <ac:chgData name="zarai de la fuente" userId="f588a15574cd706b" providerId="LiveId" clId="{06402035-6539-49C3-8A8B-8C393883BA51}" dt="2026-01-16T14:53:54.603" v="3" actId="931"/>
          <ac:spMkLst>
            <pc:docMk/>
            <pc:sldMk cId="323689027" sldId="292"/>
            <ac:spMk id="7" creationId="{B1BF5EAC-87B0-759B-5213-A3EE3B38EB2C}"/>
          </ac:spMkLst>
        </pc:spChg>
        <pc:graphicFrameChg chg="add mod">
          <ac:chgData name="zarai de la fuente" userId="f588a15574cd706b" providerId="LiveId" clId="{06402035-6539-49C3-8A8B-8C393883BA51}" dt="2026-01-16T14:54:19.624" v="5"/>
          <ac:graphicFrameMkLst>
            <pc:docMk/>
            <pc:sldMk cId="323689027" sldId="292"/>
            <ac:graphicFrameMk id="20" creationId="{E36A540C-7F33-C387-B4A5-7F747374582C}"/>
          </ac:graphicFrameMkLst>
        </pc:graphicFrameChg>
        <pc:picChg chg="del">
          <ac:chgData name="zarai de la fuente" userId="f588a15574cd706b" providerId="LiveId" clId="{06402035-6539-49C3-8A8B-8C393883BA51}" dt="2026-01-16T14:53:44.756" v="0" actId="478"/>
          <ac:picMkLst>
            <pc:docMk/>
            <pc:sldMk cId="323689027" sldId="292"/>
            <ac:picMk id="4" creationId="{F36D95C1-FAE7-CC6C-B117-D49473292779}"/>
          </ac:picMkLst>
        </pc:picChg>
        <pc:picChg chg="del">
          <ac:chgData name="zarai de la fuente" userId="f588a15574cd706b" providerId="LiveId" clId="{06402035-6539-49C3-8A8B-8C393883BA51}" dt="2026-01-16T14:53:45.916" v="1" actId="478"/>
          <ac:picMkLst>
            <pc:docMk/>
            <pc:sldMk cId="323689027" sldId="292"/>
            <ac:picMk id="5" creationId="{47D9D36F-7540-A3B6-DACE-4E44DEA8D924}"/>
          </ac:picMkLst>
        </pc:picChg>
        <pc:picChg chg="del">
          <ac:chgData name="zarai de la fuente" userId="f588a15574cd706b" providerId="LiveId" clId="{06402035-6539-49C3-8A8B-8C393883BA51}" dt="2026-01-16T14:53:47.062" v="2" actId="478"/>
          <ac:picMkLst>
            <pc:docMk/>
            <pc:sldMk cId="323689027" sldId="292"/>
            <ac:picMk id="6" creationId="{87553C64-9BEE-8B94-EC1B-640BD4E0CCD9}"/>
          </ac:picMkLst>
        </pc:picChg>
        <pc:picChg chg="add mod">
          <ac:chgData name="zarai de la fuente" userId="f588a15574cd706b" providerId="LiveId" clId="{06402035-6539-49C3-8A8B-8C393883BA51}" dt="2026-01-16T14:55:09.633" v="28" actId="1076"/>
          <ac:picMkLst>
            <pc:docMk/>
            <pc:sldMk cId="323689027" sldId="292"/>
            <ac:picMk id="9" creationId="{0B64C4B9-481F-4680-4F07-3D4B3E20FEF0}"/>
          </ac:picMkLst>
        </pc:picChg>
        <pc:picChg chg="add mod">
          <ac:chgData name="zarai de la fuente" userId="f588a15574cd706b" providerId="LiveId" clId="{06402035-6539-49C3-8A8B-8C393883BA51}" dt="2026-01-16T14:55:44.192" v="38" actId="14100"/>
          <ac:picMkLst>
            <pc:docMk/>
            <pc:sldMk cId="323689027" sldId="292"/>
            <ac:picMk id="12" creationId="{14CCA31C-01E0-53C6-9F7F-F6F60AB97D09}"/>
          </ac:picMkLst>
        </pc:picChg>
        <pc:picChg chg="add mod">
          <ac:chgData name="zarai de la fuente" userId="f588a15574cd706b" providerId="LiveId" clId="{06402035-6539-49C3-8A8B-8C393883BA51}" dt="2026-01-16T14:55:37.023" v="36" actId="14100"/>
          <ac:picMkLst>
            <pc:docMk/>
            <pc:sldMk cId="323689027" sldId="292"/>
            <ac:picMk id="15" creationId="{E0D1B2C4-CC5E-268E-27C3-51301FC5D3A2}"/>
          </ac:picMkLst>
        </pc:picChg>
        <pc:picChg chg="add mod">
          <ac:chgData name="zarai de la fuente" userId="f588a15574cd706b" providerId="LiveId" clId="{06402035-6539-49C3-8A8B-8C393883BA51}" dt="2026-01-16T14:55:40.624" v="37" actId="1076"/>
          <ac:picMkLst>
            <pc:docMk/>
            <pc:sldMk cId="323689027" sldId="292"/>
            <ac:picMk id="17" creationId="{5CE54A5A-5513-C07C-92CD-BBC84042CA2A}"/>
          </ac:picMkLst>
        </pc:picChg>
        <pc:picChg chg="add mod">
          <ac:chgData name="zarai de la fuente" userId="f588a15574cd706b" providerId="LiveId" clId="{06402035-6539-49C3-8A8B-8C393883BA51}" dt="2026-01-16T14:55:51.550" v="40" actId="14100"/>
          <ac:picMkLst>
            <pc:docMk/>
            <pc:sldMk cId="323689027" sldId="292"/>
            <ac:picMk id="19" creationId="{239B49EC-5611-D00F-7B45-4AD300F6D251}"/>
          </ac:picMkLst>
        </pc:picChg>
      </pc:sldChg>
      <pc:sldChg chg="addSp delSp modSp new del mod">
        <pc:chgData name="zarai de la fuente" userId="f588a15574cd706b" providerId="LiveId" clId="{06402035-6539-49C3-8A8B-8C393883BA51}" dt="2026-01-16T14:54:44.026" v="20" actId="47"/>
        <pc:sldMkLst>
          <pc:docMk/>
          <pc:sldMk cId="73413713" sldId="298"/>
        </pc:sldMkLst>
        <pc:spChg chg="mod">
          <ac:chgData name="zarai de la fuente" userId="f588a15574cd706b" providerId="LiveId" clId="{06402035-6539-49C3-8A8B-8C393883BA51}" dt="2026-01-16T14:54:28.304" v="18" actId="20577"/>
          <ac:spMkLst>
            <pc:docMk/>
            <pc:sldMk cId="73413713" sldId="298"/>
            <ac:spMk id="2" creationId="{DBD09EEE-0153-DA3C-DD66-B62563316493}"/>
          </ac:spMkLst>
        </pc:spChg>
        <pc:spChg chg="del">
          <ac:chgData name="zarai de la fuente" userId="f588a15574cd706b" providerId="LiveId" clId="{06402035-6539-49C3-8A8B-8C393883BA51}" dt="2026-01-16T14:54:35.470" v="19" actId="931"/>
          <ac:spMkLst>
            <pc:docMk/>
            <pc:sldMk cId="73413713" sldId="298"/>
            <ac:spMk id="3" creationId="{74286FF8-CDAD-02C7-2213-B080480E5957}"/>
          </ac:spMkLst>
        </pc:spChg>
        <pc:picChg chg="add mod">
          <ac:chgData name="zarai de la fuente" userId="f588a15574cd706b" providerId="LiveId" clId="{06402035-6539-49C3-8A8B-8C393883BA51}" dt="2026-01-16T14:54:35.470" v="19" actId="931"/>
          <ac:picMkLst>
            <pc:docMk/>
            <pc:sldMk cId="73413713" sldId="298"/>
            <ac:picMk id="5" creationId="{91CA18BA-F0CA-0D2E-03BB-8C33E1A409BF}"/>
          </ac:picMkLst>
        </pc:picChg>
        <pc:picChg chg="add mod">
          <ac:chgData name="zarai de la fuente" userId="f588a15574cd706b" providerId="LiveId" clId="{06402035-6539-49C3-8A8B-8C393883BA51}" dt="2026-01-16T14:54:35.470" v="19" actId="931"/>
          <ac:picMkLst>
            <pc:docMk/>
            <pc:sldMk cId="73413713" sldId="298"/>
            <ac:picMk id="7" creationId="{666266DE-B34C-D9D6-58B0-7985FB47C99B}"/>
          </ac:picMkLst>
        </pc:picChg>
        <pc:picChg chg="add mod">
          <ac:chgData name="zarai de la fuente" userId="f588a15574cd706b" providerId="LiveId" clId="{06402035-6539-49C3-8A8B-8C393883BA51}" dt="2026-01-16T14:54:35.470" v="19" actId="931"/>
          <ac:picMkLst>
            <pc:docMk/>
            <pc:sldMk cId="73413713" sldId="298"/>
            <ac:picMk id="9" creationId="{CD531AF0-1884-26DA-9677-61BA1EAFCA13}"/>
          </ac:picMkLst>
        </pc:picChg>
        <pc:picChg chg="add mod">
          <ac:chgData name="zarai de la fuente" userId="f588a15574cd706b" providerId="LiveId" clId="{06402035-6539-49C3-8A8B-8C393883BA51}" dt="2026-01-16T14:54:35.470" v="19" actId="931"/>
          <ac:picMkLst>
            <pc:docMk/>
            <pc:sldMk cId="73413713" sldId="298"/>
            <ac:picMk id="11" creationId="{3CA33E0D-F2DC-28ED-9AAA-D3AE6F0F0821}"/>
          </ac:picMkLst>
        </pc:picChg>
        <pc:picChg chg="add mod">
          <ac:chgData name="zarai de la fuente" userId="f588a15574cd706b" providerId="LiveId" clId="{06402035-6539-49C3-8A8B-8C393883BA51}" dt="2026-01-16T14:54:35.470" v="19" actId="931"/>
          <ac:picMkLst>
            <pc:docMk/>
            <pc:sldMk cId="73413713" sldId="298"/>
            <ac:picMk id="13" creationId="{217729E4-746C-41BA-C18B-B04F870800CB}"/>
          </ac:picMkLst>
        </pc:pic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chartUserShapes" Target="../drawings/drawing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https://d.docs.live.net/f588a15574cd706b/Escritorio/MIR%202025/GRAFICAS%20BASE%20PARA%20LA%20PRESENTACION%20TRIMESTRAL%5e.xlsx" TargetMode="Externa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https://d.docs.live.net/f588a15574cd706b/Escritorio/MIR%202025/GRAFICAS%20BASE%20PARA%20LA%20PRESENTACION%20TRIMESTRAL%5e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7.xml"/><Relationship Id="rId2" Type="http://schemas.microsoft.com/office/2011/relationships/chartStyle" Target="style17.xml"/><Relationship Id="rId1" Type="http://schemas.openxmlformats.org/officeDocument/2006/relationships/oleObject" Target="https://d.docs.live.net/f588a15574cd706b/Escritorio/MIR%202025/GRAFICAS%20BASE%20PARA%20LA%20PRESENTACION%20TRIMESTRAL%5e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1377671694127048"/>
          <c:y val="0.29834046811167875"/>
          <c:w val="0.61078256828171584"/>
          <c:h val="0.502119969605091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'Propósito 1 1T22'!$B$4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30BDE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I_TOD_PAZ: Índice de Todos por la Paz</c:v>
                </c:pt>
              </c:strCache>
            </c:strRef>
          </c:cat>
          <c:val>
            <c:numRef>
              <c:f>'Propósito 1 1T22'!$C$4</c:f>
              <c:numCache>
                <c:formatCode>0.00%</c:formatCode>
                <c:ptCount val="1"/>
                <c:pt idx="0">
                  <c:v>0.23830000000000001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ADC-4DD0-AA07-722AB4B6ABAB}"/>
            </c:ext>
          </c:extLst>
        </c:ser>
        <c:ser>
          <c:idx val="1"/>
          <c:order val="1"/>
          <c:tx>
            <c:strRef>
              <c:f>'Propósito 1 1T22'!$B$5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6F2FB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D6F2FB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0ADC-4DD0-AA07-722AB4B6AB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0"/>
              <a:lstStyle/>
              <a:p>
                <a:pPr algn="ctr">
                  <a:defRPr lang="en-US"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I_TOD_PAZ: Índice de Todos por la Paz</c:v>
                </c:pt>
              </c:strCache>
            </c:strRef>
          </c:cat>
          <c:val>
            <c:numRef>
              <c:f>'Propósito 1 1T22'!$C$5</c:f>
              <c:numCache>
                <c:formatCode>0.00%</c:formatCode>
                <c:ptCount val="1"/>
                <c:pt idx="0">
                  <c:v>0.23830000000000001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ADC-4DD0-AA07-722AB4B6ABA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4451259233663802E-2"/>
                  <c:y val="-0.1209115485480887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100.00%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0ADC-4DD0-AA07-722AB4B6ABA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ysClr val="windowText" lastClr="000000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19050" cap="flat" cmpd="sng" algn="ctr">
                      <a:solidFill>
                        <a:srgbClr val="C00000"/>
                      </a:solidFill>
                      <a:round/>
                      <a:tailEnd w="lg" len="med"/>
                    </a:ln>
                    <a:effectLst/>
                  </c:spPr>
                </c15:leaderLines>
              </c:ext>
            </c:extLst>
          </c:dLbls>
          <c:cat>
            <c:strRef>
              <c:f>'Propósito 1 1T22'!$C$3</c:f>
              <c:strCache>
                <c:ptCount val="1"/>
                <c:pt idx="0">
                  <c:v>I_TOD_PAZ: Índice de Todos por la Paz</c:v>
                </c:pt>
              </c:strCache>
            </c:strRef>
          </c:cat>
          <c:val>
            <c:numRef>
              <c:f>'Propósito 1 1T22'!$C$6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ADC-4DD0-AA07-722AB4B6AB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0.25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0.1"/>
      </c:valAx>
      <c:valAx>
        <c:axId val="-882921200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 baseline="0"/>
      </a:pPr>
      <a:endParaRPr lang="es-MX"/>
    </a:p>
  </c:txPr>
  <c:externalData r:id="rId4">
    <c:autoUpdate val="0"/>
  </c:externalData>
  <c:userShapes r:id="rId5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  <a:r>
              <a:rPr lang="es-US"/>
              <a:t>CUARTO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9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'[GRAFICAS BASE PARA LA PRESENTACION TRIMESTRAL^.xlsx]Componente 9 3T23'!$C$3</c:f>
              <c:strCache>
                <c:ptCount val="1"/>
                <c:pt idx="0">
                  <c:v>Sanciones </c:v>
                </c:pt>
              </c:strCache>
            </c:strRef>
          </c:cat>
          <c:val>
            <c:numRef>
              <c:f>'[GRAFICAS BASE PARA LA PRESENTACION TRIMESTRAL^.xlsx]Componente 9 3T23'!$C$4</c:f>
              <c:numCache>
                <c:formatCode>#,##0</c:formatCode>
                <c:ptCount val="1"/>
                <c:pt idx="0">
                  <c:v>4875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76D-4BB9-8399-524516B74D13}"/>
            </c:ext>
          </c:extLst>
        </c:ser>
        <c:ser>
          <c:idx val="1"/>
          <c:order val="1"/>
          <c:tx>
            <c:strRef>
              <c:f>'[GRAFICAS BASE PARA LA PRESENTACION TRIMESTRAL^.xlsx]Componente 9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'[GRAFICAS BASE PARA LA PRESENTACION TRIMESTRAL^.xlsx]Componente 9 3T23'!$C$3</c:f>
              <c:strCache>
                <c:ptCount val="1"/>
                <c:pt idx="0">
                  <c:v>Sanciones </c:v>
                </c:pt>
              </c:strCache>
            </c:strRef>
          </c:cat>
          <c:val>
            <c:numRef>
              <c:f>'[GRAFICAS BASE PARA LA PRESENTACION TRIMESTRAL^.xlsx]Componente 9 3T23'!$C$5</c:f>
              <c:numCache>
                <c:formatCode>#,##0</c:formatCode>
                <c:ptCount val="1"/>
                <c:pt idx="0">
                  <c:v>2061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76D-4BB9-8399-524516B74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3980952"/>
        <c:axId val="4239876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TRIMESTRAL^.xlsx]Componente 9 3T23'!$C$3</c:f>
              <c:strCache>
                <c:ptCount val="1"/>
                <c:pt idx="0">
                  <c:v>Sanciones </c:v>
                </c:pt>
              </c:strCache>
            </c:strRef>
          </c:cat>
          <c:val>
            <c:numRef>
              <c:f>'[GRAFICAS BASE PARA LA PRESENTACION TRIMESTRAL^.xlsx]Componente 9 3T23'!$C$6</c:f>
              <c:numCache>
                <c:formatCode>0.00%</c:formatCode>
                <c:ptCount val="1"/>
                <c:pt idx="0">
                  <c:v>0.42276923076923079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76D-4BB9-8399-524516B74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23989968"/>
        <c:axId val="423982520"/>
      </c:lineChart>
      <c:catAx>
        <c:axId val="4239809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3987616"/>
        <c:crosses val="autoZero"/>
        <c:auto val="1"/>
        <c:lblAlgn val="ctr"/>
        <c:lblOffset val="100"/>
        <c:noMultiLvlLbl val="0"/>
      </c:catAx>
      <c:valAx>
        <c:axId val="423987616"/>
        <c:scaling>
          <c:orientation val="minMax"/>
          <c:max val="8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3980952"/>
        <c:crosses val="autoZero"/>
        <c:crossBetween val="between"/>
        <c:majorUnit val="1000"/>
      </c:valAx>
      <c:valAx>
        <c:axId val="423982520"/>
        <c:scaling>
          <c:orientation val="minMax"/>
          <c:max val="1.6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23989968"/>
        <c:crosses val="max"/>
        <c:crossBetween val="between"/>
      </c:valAx>
      <c:catAx>
        <c:axId val="423989968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23982520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 sz="1400"/>
              <a:t>METAS PLANEADAS Y ALCANZADAS A NIVEL ACTIVIDAD </a:t>
            </a:r>
          </a:p>
          <a:p>
            <a:pPr>
              <a:defRPr sz="14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 sz="1400"/>
              <a:t>CUARTO TRIMESTRE 2025</a:t>
            </a:r>
          </a:p>
          <a:p>
            <a:pPr>
              <a:defRPr sz="14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 sz="1400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3"/>
          <c:order val="0"/>
          <c:tx>
            <c:strRef>
              <c:f>'[GRAFICAS BASE PARA LA PRESENTACION TRIMESTRAL^.xlsx]Actividades 9 3T23'!$B$4</c:f>
              <c:strCache>
                <c:ptCount val="1"/>
                <c:pt idx="0">
                  <c:v>Meta Planeada</c:v>
                </c:pt>
              </c:strCache>
            </c:strRef>
          </c:tx>
          <c:invertIfNegative val="0"/>
          <c:cat>
            <c:strRef>
              <c:f>'[GRAFICAS BASE PARA LA PRESENTACION TRIMESTRAL^.xlsx]Actividades 9 3T23'!$C$2:$F$3</c:f>
              <c:strCache>
                <c:ptCount val="4"/>
                <c:pt idx="0">
                  <c:v>Convenios conciliatorios.</c:v>
                </c:pt>
                <c:pt idx="1">
                  <c:v>Asesorías psicológicas.</c:v>
                </c:pt>
                <c:pt idx="2">
                  <c:v>Cursos de capacitación.</c:v>
                </c:pt>
                <c:pt idx="3">
                  <c:v>Talleres de familias</c:v>
                </c:pt>
              </c:strCache>
            </c:strRef>
          </c:cat>
          <c:val>
            <c:numRef>
              <c:f>'[GRAFICAS BASE PARA LA PRESENTACION TRIMESTRAL^.xlsx]Actividades 9 3T23'!$C$4:$F$4</c:f>
              <c:numCache>
                <c:formatCode>General</c:formatCode>
                <c:ptCount val="4"/>
                <c:pt idx="0">
                  <c:v>50</c:v>
                </c:pt>
                <c:pt idx="1">
                  <c:v>150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578-44D5-A054-BA0479D01005}"/>
            </c:ext>
          </c:extLst>
        </c:ser>
        <c:ser>
          <c:idx val="4"/>
          <c:order val="1"/>
          <c:tx>
            <c:strRef>
              <c:f>'[GRAFICAS BASE PARA LA PRESENTACION TRIMESTRAL^.xlsx]Actividades 9 3T23'!$B$5</c:f>
              <c:strCache>
                <c:ptCount val="1"/>
                <c:pt idx="0">
                  <c:v>Meta Alcanzada</c:v>
                </c:pt>
              </c:strCache>
            </c:strRef>
          </c:tx>
          <c:invertIfNegative val="0"/>
          <c:cat>
            <c:strRef>
              <c:f>'[GRAFICAS BASE PARA LA PRESENTACION TRIMESTRAL^.xlsx]Actividades 9 3T23'!$C$2:$F$3</c:f>
              <c:strCache>
                <c:ptCount val="4"/>
                <c:pt idx="0">
                  <c:v>Convenios conciliatorios.</c:v>
                </c:pt>
                <c:pt idx="1">
                  <c:v>Asesorías psicológicas.</c:v>
                </c:pt>
                <c:pt idx="2">
                  <c:v>Cursos de capacitación.</c:v>
                </c:pt>
                <c:pt idx="3">
                  <c:v>Talleres de familias</c:v>
                </c:pt>
              </c:strCache>
            </c:strRef>
          </c:cat>
          <c:val>
            <c:numRef>
              <c:f>'[GRAFICAS BASE PARA LA PRESENTACION TRIMESTRAL^.xlsx]Actividades 9 3T23'!$C$5:$F$5</c:f>
              <c:numCache>
                <c:formatCode>General</c:formatCode>
                <c:ptCount val="4"/>
                <c:pt idx="0">
                  <c:v>51</c:v>
                </c:pt>
                <c:pt idx="1">
                  <c:v>55</c:v>
                </c:pt>
                <c:pt idx="2">
                  <c:v>2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578-44D5-A054-BA0479D01005}"/>
            </c:ext>
          </c:extLst>
        </c:ser>
        <c:ser>
          <c:idx val="5"/>
          <c:order val="2"/>
          <c:tx>
            <c:strRef>
              <c:f>'[GRAFICAS BASE PARA LA PRESENTACION TRIMESTRAL^.xlsx]Actividades 9 3T23'!$B$6</c:f>
              <c:strCache>
                <c:ptCount val="1"/>
              </c:strCache>
            </c:strRef>
          </c:tx>
          <c:invertIfNegative val="0"/>
          <c:cat>
            <c:strRef>
              <c:f>'[GRAFICAS BASE PARA LA PRESENTACION TRIMESTRAL^.xlsx]Actividades 9 3T23'!$C$2:$F$3</c:f>
              <c:strCache>
                <c:ptCount val="4"/>
                <c:pt idx="0">
                  <c:v>Convenios conciliatorios.</c:v>
                </c:pt>
                <c:pt idx="1">
                  <c:v>Asesorías psicológicas.</c:v>
                </c:pt>
                <c:pt idx="2">
                  <c:v>Cursos de capacitación.</c:v>
                </c:pt>
                <c:pt idx="3">
                  <c:v>Talleres de familias</c:v>
                </c:pt>
              </c:strCache>
            </c:strRef>
          </c:cat>
          <c:val>
            <c:numRef>
              <c:f>'[GRAFICAS BASE PARA LA PRESENTACION TRIMESTRAL^.xlsx]Actividades 9 3T23'!$C$6:$F$6</c:f>
              <c:numCache>
                <c:formatCode>0.00%</c:formatCode>
                <c:ptCount val="4"/>
                <c:pt idx="0">
                  <c:v>1.02</c:v>
                </c:pt>
                <c:pt idx="1">
                  <c:v>0.36666666666666664</c:v>
                </c:pt>
                <c:pt idx="2">
                  <c:v>1</c:v>
                </c:pt>
                <c:pt idx="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578-44D5-A054-BA0479D01005}"/>
            </c:ext>
          </c:extLst>
        </c:ser>
        <c:ser>
          <c:idx val="0"/>
          <c:order val="3"/>
          <c:tx>
            <c:strRef>
              <c:f>'[GRAFICAS BASE PARA LA PRESENTACION TRIMESTRAL^.xlsx]Actividades 8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8 3T23'!$C$3:$E$3</c:f>
              <c:strCache>
                <c:ptCount val="3"/>
                <c:pt idx="0">
                  <c:v>Integridad de los infractores  </c:v>
                </c:pt>
                <c:pt idx="1">
                  <c:v>Conservación y mantenimiento de equipos del Centro Retencion.</c:v>
                </c:pt>
                <c:pt idx="2">
                  <c:v>Órdenes de Alimentos.</c:v>
                </c:pt>
              </c:strCache>
            </c:strRef>
          </c:cat>
          <c:val>
            <c:numRef>
              <c:f>'[GRAFICAS BASE PARA LA PRESENTACION TRIMESTRAL^.xlsx]Actividades 8 3T23'!$C$4:$E$4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28335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578-44D5-A054-BA0479D01005}"/>
            </c:ext>
          </c:extLst>
        </c:ser>
        <c:ser>
          <c:idx val="1"/>
          <c:order val="4"/>
          <c:tx>
            <c:strRef>
              <c:f>'[GRAFICAS BASE PARA LA PRESENTACION TRIMESTRAL^.xlsx]Actividades 8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8 3T23'!$C$3:$E$3</c:f>
              <c:strCache>
                <c:ptCount val="3"/>
                <c:pt idx="0">
                  <c:v>Integridad de los infractores  </c:v>
                </c:pt>
                <c:pt idx="1">
                  <c:v>Conservación y mantenimiento de equipos del Centro Retencion.</c:v>
                </c:pt>
                <c:pt idx="2">
                  <c:v>Órdenes de Alimentos.</c:v>
                </c:pt>
              </c:strCache>
            </c:strRef>
          </c:cat>
          <c:val>
            <c:numRef>
              <c:f>'[GRAFICAS BASE PARA LA PRESENTACION TRIMESTRAL^.xlsx]Actividades 8 3T23'!$C$5:$E$5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27975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578-44D5-A054-BA0479D010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472404096"/>
        <c:axId val="472400568"/>
      </c:barChart>
      <c:lineChart>
        <c:grouping val="standard"/>
        <c:varyColors val="0"/>
        <c:ser>
          <c:idx val="2"/>
          <c:order val="5"/>
          <c:tx>
            <c:v>Porcentaje de avance</c:v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TRIMESTRAL^.xlsx]Actividades 8 3T23'!$C$3:$E$3</c:f>
              <c:strCache>
                <c:ptCount val="3"/>
                <c:pt idx="0">
                  <c:v>Integridad de los infractores  </c:v>
                </c:pt>
                <c:pt idx="1">
                  <c:v>Conservación y mantenimiento de equipos del Centro Retencion.</c:v>
                </c:pt>
                <c:pt idx="2">
                  <c:v>Órdenes de Alimentos.</c:v>
                </c:pt>
              </c:strCache>
            </c:strRef>
          </c:cat>
          <c:val>
            <c:numRef>
              <c:f>'[GRAFICAS BASE PARA LA PRESENTACION TRIMESTRAL^.xlsx]Actividades 8 3T23'!$C$6:$E$6</c:f>
              <c:numCache>
                <c:formatCode>0.00%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0.98729486500794073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4578-44D5-A054-BA0479D0100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2401744"/>
        <c:axId val="472400960"/>
      </c:lineChart>
      <c:catAx>
        <c:axId val="472404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0568"/>
        <c:crosses val="autoZero"/>
        <c:auto val="1"/>
        <c:lblAlgn val="ctr"/>
        <c:lblOffset val="100"/>
        <c:noMultiLvlLbl val="0"/>
      </c:catAx>
      <c:valAx>
        <c:axId val="472400568"/>
        <c:scaling>
          <c:orientation val="minMax"/>
          <c:max val="36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4096"/>
        <c:crosses val="autoZero"/>
        <c:crossBetween val="between"/>
        <c:majorUnit val="6000"/>
      </c:valAx>
      <c:valAx>
        <c:axId val="4724009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1744"/>
        <c:crosses val="max"/>
        <c:crossBetween val="between"/>
      </c:valAx>
      <c:catAx>
        <c:axId val="47240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72400960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</c:plotArea>
    <c:plotVisOnly val="1"/>
    <c:dispBlanksAs val="gap"/>
    <c:showDLblsOverMax val="0"/>
  </c:chart>
  <c:txPr>
    <a:bodyPr/>
    <a:lstStyle/>
    <a:p>
      <a:pPr>
        <a:defRPr/>
      </a:pPr>
      <a:endParaRPr lang="es-MX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CUARTO </a:t>
            </a:r>
            <a:r>
              <a:rPr lang="es-MX"/>
              <a:t>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8 3T23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'[GRAFICAS BASE PARA LA PRESENTACION TRIMESTRAL^.xlsx]Componente 8 3T23 '!$C$3</c:f>
              <c:strCache>
                <c:ptCount val="1"/>
                <c:pt idx="0">
                  <c:v>Retenciones.</c:v>
                </c:pt>
              </c:strCache>
            </c:strRef>
          </c:cat>
          <c:val>
            <c:numRef>
              <c:f>'[GRAFICAS BASE PARA LA PRESENTACION TRIMESTRAL^.xlsx]Componente 8 3T23 '!$C$4</c:f>
              <c:numCache>
                <c:formatCode>#,##0</c:formatCode>
                <c:ptCount val="1"/>
                <c:pt idx="0">
                  <c:v>5917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3AD-4AE0-BF74-83933619D4CD}"/>
            </c:ext>
          </c:extLst>
        </c:ser>
        <c:ser>
          <c:idx val="1"/>
          <c:order val="1"/>
          <c:tx>
            <c:strRef>
              <c:f>'[GRAFICAS BASE PARA LA PRESENTACION TRIMESTRAL^.xlsx]Componente 8 3T23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'[GRAFICAS BASE PARA LA PRESENTACION TRIMESTRAL^.xlsx]Componente 8 3T23 '!$C$3</c:f>
              <c:strCache>
                <c:ptCount val="1"/>
                <c:pt idx="0">
                  <c:v>Retenciones.</c:v>
                </c:pt>
              </c:strCache>
            </c:strRef>
          </c:cat>
          <c:val>
            <c:numRef>
              <c:f>'[GRAFICAS BASE PARA LA PRESENTACION TRIMESTRAL^.xlsx]Componente 8 3T23 '!$C$5</c:f>
              <c:numCache>
                <c:formatCode>General</c:formatCode>
                <c:ptCount val="1"/>
                <c:pt idx="0">
                  <c:v>2047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3AD-4AE0-BF74-83933619D4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2406840"/>
        <c:axId val="47240488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TRIMESTRAL^.xlsx]Componente 8 3T23 '!$C$3</c:f>
              <c:strCache>
                <c:ptCount val="1"/>
                <c:pt idx="0">
                  <c:v>Retenciones.</c:v>
                </c:pt>
              </c:strCache>
            </c:strRef>
          </c:cat>
          <c:val>
            <c:numRef>
              <c:f>'[GRAFICAS BASE PARA LA PRESENTACION TRIMESTRAL^.xlsx]Componente 8 3T23 '!$C$6</c:f>
              <c:numCache>
                <c:formatCode>0.00%</c:formatCode>
                <c:ptCount val="1"/>
                <c:pt idx="0">
                  <c:v>0.34595234071319925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E3AD-4AE0-BF74-83933619D4C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2405272"/>
        <c:axId val="472406448"/>
      </c:lineChart>
      <c:catAx>
        <c:axId val="472406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4880"/>
        <c:crosses val="autoZero"/>
        <c:auto val="1"/>
        <c:lblAlgn val="ctr"/>
        <c:lblOffset val="100"/>
        <c:noMultiLvlLbl val="0"/>
      </c:catAx>
      <c:valAx>
        <c:axId val="472404880"/>
        <c:scaling>
          <c:orientation val="minMax"/>
          <c:max val="675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6840"/>
        <c:crosses val="autoZero"/>
        <c:crossBetween val="between"/>
        <c:majorUnit val="750"/>
      </c:valAx>
      <c:valAx>
        <c:axId val="472406448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5272"/>
        <c:crosses val="max"/>
        <c:crossBetween val="between"/>
      </c:valAx>
      <c:catAx>
        <c:axId val="47240527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72406448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/>
              <a:t>METAS PLANEADAS Y ALCANZADAS A NIVEL ACTIVIDAD </a:t>
            </a:r>
          </a:p>
          <a:p>
            <a:pPr>
              <a:defRPr/>
            </a:pPr>
            <a:r>
              <a:rPr lang="es-MX"/>
              <a:t>CUARTO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TRIMESTRAL^.xlsx]Actividades 8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8 3T23'!$C$3:$E$3</c:f>
              <c:strCache>
                <c:ptCount val="3"/>
                <c:pt idx="0">
                  <c:v>Integridad de los infractores  </c:v>
                </c:pt>
                <c:pt idx="1">
                  <c:v>Conservación y mantenimiento de equipos del Centro Retencion.</c:v>
                </c:pt>
                <c:pt idx="2">
                  <c:v>Órdenes de Alimentos.</c:v>
                </c:pt>
              </c:strCache>
            </c:strRef>
          </c:cat>
          <c:val>
            <c:numRef>
              <c:f>'[GRAFICAS BASE PARA LA PRESENTACION TRIMESTRAL^.xlsx]Actividades 8 3T23'!$C$4:$E$4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28335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F1C-499F-A6F1-5072E3364F9E}"/>
            </c:ext>
          </c:extLst>
        </c:ser>
        <c:ser>
          <c:idx val="1"/>
          <c:order val="1"/>
          <c:tx>
            <c:strRef>
              <c:f>'[GRAFICAS BASE PARA LA PRESENTACION TRIMESTRAL^.xlsx]Actividades 8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8 3T23'!$C$3:$E$3</c:f>
              <c:strCache>
                <c:ptCount val="3"/>
                <c:pt idx="0">
                  <c:v>Integridad de los infractores  </c:v>
                </c:pt>
                <c:pt idx="1">
                  <c:v>Conservación y mantenimiento de equipos del Centro Retencion.</c:v>
                </c:pt>
                <c:pt idx="2">
                  <c:v>Órdenes de Alimentos.</c:v>
                </c:pt>
              </c:strCache>
            </c:strRef>
          </c:cat>
          <c:val>
            <c:numRef>
              <c:f>'[GRAFICAS BASE PARA LA PRESENTACION TRIMESTRAL^.xlsx]Actividades 8 3T23'!$C$5:$E$5</c:f>
              <c:numCache>
                <c:formatCode>General</c:formatCode>
                <c:ptCount val="3"/>
                <c:pt idx="0">
                  <c:v>3</c:v>
                </c:pt>
                <c:pt idx="1">
                  <c:v>1</c:v>
                </c:pt>
                <c:pt idx="2">
                  <c:v>27975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F1C-499F-A6F1-5072E3364F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69"/>
        <c:axId val="472404096"/>
        <c:axId val="47240056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TRIMESTRAL^.xlsx]Actividades 8 3T23'!$C$3:$E$3</c:f>
              <c:strCache>
                <c:ptCount val="3"/>
                <c:pt idx="0">
                  <c:v>Integridad de los infractores  </c:v>
                </c:pt>
                <c:pt idx="1">
                  <c:v>Conservación y mantenimiento de equipos del Centro Retencion.</c:v>
                </c:pt>
                <c:pt idx="2">
                  <c:v>Órdenes de Alimentos.</c:v>
                </c:pt>
              </c:strCache>
            </c:strRef>
          </c:cat>
          <c:val>
            <c:numRef>
              <c:f>'[GRAFICAS BASE PARA LA PRESENTACION TRIMESTRAL^.xlsx]Actividades 8 3T23'!$C$6:$E$6</c:f>
              <c:numCache>
                <c:formatCode>0.00%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0.98729486500794073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FF1C-499F-A6F1-5072E3364F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2401744"/>
        <c:axId val="472400960"/>
      </c:lineChart>
      <c:catAx>
        <c:axId val="47240409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0568"/>
        <c:crosses val="autoZero"/>
        <c:auto val="1"/>
        <c:lblAlgn val="ctr"/>
        <c:lblOffset val="100"/>
        <c:noMultiLvlLbl val="0"/>
      </c:catAx>
      <c:valAx>
        <c:axId val="472400568"/>
        <c:scaling>
          <c:orientation val="minMax"/>
          <c:max val="36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4096"/>
        <c:crosses val="autoZero"/>
        <c:crossBetween val="between"/>
        <c:majorUnit val="6000"/>
      </c:valAx>
      <c:valAx>
        <c:axId val="4724009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2401744"/>
        <c:crosses val="max"/>
        <c:crossBetween val="between"/>
      </c:valAx>
      <c:catAx>
        <c:axId val="47240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72400960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alcanzadas durante el Cuarto trimestre del 2025 en unidades y porcentaje por componente</a:t>
            </a:r>
          </a:p>
        </c:rich>
      </c:tx>
      <c:layout>
        <c:manualLayout>
          <c:xMode val="edge"/>
          <c:yMode val="edge"/>
          <c:x val="0.12144444444444444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10 3T23'!$B$2:$B$3</c:f>
              <c:strCache>
                <c:ptCount val="2"/>
                <c:pt idx="0">
                  <c:v>Metas alcanzadas durante el Cuarto trimestre del 2025 en unidades y porcentaje por componente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val>
            <c:numRef>
              <c:f>'[GRAFICAS BASE PARA LA PRESENTACION TRIMESTRAL^.xlsx]Componente 10 3T23'!$B$4:$B$6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0C-4431-BBA6-3BEC2871049C}"/>
            </c:ext>
          </c:extLst>
        </c:ser>
        <c:ser>
          <c:idx val="1"/>
          <c:order val="1"/>
          <c:tx>
            <c:strRef>
              <c:f>'[GRAFICAS BASE PARA LA PRESENTACION TRIMESTRAL^.xlsx]Componente 10 3T23'!$C$2:$C$3</c:f>
              <c:strCache>
                <c:ptCount val="2"/>
                <c:pt idx="0">
                  <c:v>Metas alcanzadas durante el Cuarto trimestre del 2025 en unidades y porcentaje por componente</c:v>
                </c:pt>
                <c:pt idx="1">
                  <c:v>Atención de las demandas sociales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val>
            <c:numRef>
              <c:f>'[GRAFICAS BASE PARA LA PRESENTACION TRIMESTRAL^.xlsx]Componente 10 3T23'!$C$4:$C$6</c:f>
              <c:numCache>
                <c:formatCode>General</c:formatCode>
                <c:ptCount val="3"/>
                <c:pt idx="0">
                  <c:v>250</c:v>
                </c:pt>
                <c:pt idx="1">
                  <c:v>219</c:v>
                </c:pt>
                <c:pt idx="2" formatCode="0.00%">
                  <c:v>0.876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0C-4431-BBA6-3BEC287104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78953263"/>
        <c:axId val="1678950863"/>
        <c:axId val="0"/>
      </c:bar3DChart>
      <c:catAx>
        <c:axId val="167895326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78950863"/>
        <c:crosses val="autoZero"/>
        <c:auto val="1"/>
        <c:lblAlgn val="ctr"/>
        <c:lblOffset val="100"/>
        <c:noMultiLvlLbl val="0"/>
      </c:catAx>
      <c:valAx>
        <c:axId val="167895086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678953263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b="0" i="0" u="none" strike="noStrike" kern="1200" cap="none" spc="20" baseline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META PLANEADA Y ALCANZADA A NIVEL COMPONENTE </a:t>
            </a:r>
          </a:p>
          <a:p>
            <a:pPr>
              <a:defRPr/>
            </a:pPr>
            <a:r>
              <a:rPr lang="es-US" sz="1400" b="0" i="0" u="none" strike="noStrike" kern="1200" cap="none" spc="20" baseline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CUARTO</a:t>
            </a:r>
            <a:r>
              <a:rPr lang="es-MX" sz="1400" b="0" i="0" u="none" strike="noStrike" kern="1200" cap="none" spc="20" baseline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 TRIMESTRE 2025</a:t>
            </a:r>
          </a:p>
          <a:p>
            <a:pPr>
              <a:defRPr/>
            </a:pPr>
            <a:r>
              <a:rPr lang="es-MX" sz="1400" b="0" i="0" u="none" strike="noStrike" kern="1200" cap="none" spc="20" baseline="0">
                <a:solidFill>
                  <a:sysClr val="windowText" lastClr="000000">
                    <a:lumMod val="50000"/>
                    <a:lumOff val="50000"/>
                  </a:sysClr>
                </a:solidFill>
              </a:rPr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TRIMESTRAL^.xlsx]Actividades 10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10 3T23'!$C$3:$N$3</c:f>
              <c:strCache>
                <c:ptCount val="11"/>
                <c:pt idx="0">
                  <c:v>Cartillas militares </c:v>
                </c:pt>
                <c:pt idx="1">
                  <c:v>Sesiones de COESPO.</c:v>
                </c:pt>
                <c:pt idx="2">
                  <c:v>Reuniones mensuales con DAVB y SbPJ.</c:v>
                </c:pt>
                <c:pt idx="3">
                  <c:v>Atenciones en asuntos religiosos</c:v>
                </c:pt>
                <c:pt idx="4">
                  <c:v>Actividades comunitarias.</c:v>
                </c:pt>
                <c:pt idx="5">
                  <c:v> participantes en materia religiosa capacitados(as).</c:v>
                </c:pt>
                <c:pt idx="6">
                  <c:v>Expedientes del Padrón Municipal de Templos.</c:v>
                </c:pt>
                <c:pt idx="7">
                  <c:v>Verificaciones normativas.</c:v>
                </c:pt>
                <c:pt idx="8">
                  <c:v>Participantes de actividades de reconstrucción de Paz</c:v>
                </c:pt>
                <c:pt idx="9">
                  <c:v>Trámites del sector religioso.</c:v>
                </c:pt>
                <c:pt idx="10">
                  <c:v>Asesoramiento para el registro de las agrupaciones religiosas.</c:v>
                </c:pt>
              </c:strCache>
            </c:strRef>
          </c:cat>
          <c:val>
            <c:numRef>
              <c:f>'[GRAFICAS BASE PARA LA PRESENTACION TRIMESTRAL^.xlsx]Actividades 10 3T23'!$C$4:$N$4</c:f>
              <c:numCache>
                <c:formatCode>General</c:formatCode>
                <c:ptCount val="11"/>
                <c:pt idx="0">
                  <c:v>200</c:v>
                </c:pt>
                <c:pt idx="1">
                  <c:v>1</c:v>
                </c:pt>
                <c:pt idx="2">
                  <c:v>3</c:v>
                </c:pt>
                <c:pt idx="3" formatCode="#,##0">
                  <c:v>625</c:v>
                </c:pt>
                <c:pt idx="4">
                  <c:v>2</c:v>
                </c:pt>
                <c:pt idx="5">
                  <c:v>100</c:v>
                </c:pt>
                <c:pt idx="6">
                  <c:v>180</c:v>
                </c:pt>
                <c:pt idx="7">
                  <c:v>80</c:v>
                </c:pt>
                <c:pt idx="8">
                  <c:v>2000</c:v>
                </c:pt>
                <c:pt idx="9">
                  <c:v>120</c:v>
                </c:pt>
                <c:pt idx="10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7E4-4AD7-9883-44606E2CD1D4}"/>
            </c:ext>
          </c:extLst>
        </c:ser>
        <c:ser>
          <c:idx val="1"/>
          <c:order val="1"/>
          <c:tx>
            <c:strRef>
              <c:f>'[GRAFICAS BASE PARA LA PRESENTACION TRIMESTRAL^.xlsx]Actividades 10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10 3T23'!$C$3:$N$3</c:f>
              <c:strCache>
                <c:ptCount val="11"/>
                <c:pt idx="0">
                  <c:v>Cartillas militares </c:v>
                </c:pt>
                <c:pt idx="1">
                  <c:v>Sesiones de COESPO.</c:v>
                </c:pt>
                <c:pt idx="2">
                  <c:v>Reuniones mensuales con DAVB y SbPJ.</c:v>
                </c:pt>
                <c:pt idx="3">
                  <c:v>Atenciones en asuntos religiosos</c:v>
                </c:pt>
                <c:pt idx="4">
                  <c:v>Actividades comunitarias.</c:v>
                </c:pt>
                <c:pt idx="5">
                  <c:v> participantes en materia religiosa capacitados(as).</c:v>
                </c:pt>
                <c:pt idx="6">
                  <c:v>Expedientes del Padrón Municipal de Templos.</c:v>
                </c:pt>
                <c:pt idx="7">
                  <c:v>Verificaciones normativas.</c:v>
                </c:pt>
                <c:pt idx="8">
                  <c:v>Participantes de actividades de reconstrucción de Paz</c:v>
                </c:pt>
                <c:pt idx="9">
                  <c:v>Trámites del sector religioso.</c:v>
                </c:pt>
                <c:pt idx="10">
                  <c:v>Asesoramiento para el registro de las agrupaciones religiosas.</c:v>
                </c:pt>
              </c:strCache>
            </c:strRef>
          </c:cat>
          <c:val>
            <c:numRef>
              <c:f>'[GRAFICAS BASE PARA LA PRESENTACION TRIMESTRAL^.xlsx]Actividades 10 3T23'!$C$5:$N$5</c:f>
              <c:numCache>
                <c:formatCode>General</c:formatCode>
                <c:ptCount val="11"/>
                <c:pt idx="0">
                  <c:v>187</c:v>
                </c:pt>
                <c:pt idx="1">
                  <c:v>1</c:v>
                </c:pt>
                <c:pt idx="2">
                  <c:v>3</c:v>
                </c:pt>
                <c:pt idx="3">
                  <c:v>719</c:v>
                </c:pt>
                <c:pt idx="4">
                  <c:v>2</c:v>
                </c:pt>
                <c:pt idx="5">
                  <c:v>75</c:v>
                </c:pt>
                <c:pt idx="6">
                  <c:v>200</c:v>
                </c:pt>
                <c:pt idx="7">
                  <c:v>82</c:v>
                </c:pt>
                <c:pt idx="8">
                  <c:v>2914</c:v>
                </c:pt>
                <c:pt idx="9">
                  <c:v>115</c:v>
                </c:pt>
                <c:pt idx="10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7E4-4AD7-9883-44606E2CD1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73954063"/>
        <c:axId val="273954543"/>
      </c:barChart>
      <c:lineChart>
        <c:grouping val="standard"/>
        <c:varyColors val="0"/>
        <c:ser>
          <c:idx val="2"/>
          <c:order val="2"/>
          <c:tx>
            <c:strRef>
              <c:f>'[GRAFICAS BASE PARA LA PRESENTACION TRIMESTRAL^.xlsx]Actividades 10 3T23'!$B$6</c:f>
              <c:strCache>
                <c:ptCount val="1"/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TRIMESTRAL^.xlsx]Actividades 10 3T23'!$C$3:$N$3</c:f>
              <c:strCache>
                <c:ptCount val="11"/>
                <c:pt idx="0">
                  <c:v>Cartillas militares </c:v>
                </c:pt>
                <c:pt idx="1">
                  <c:v>Sesiones de COESPO.</c:v>
                </c:pt>
                <c:pt idx="2">
                  <c:v>Reuniones mensuales con DAVB y SbPJ.</c:v>
                </c:pt>
                <c:pt idx="3">
                  <c:v>Atenciones en asuntos religiosos</c:v>
                </c:pt>
                <c:pt idx="4">
                  <c:v>Actividades comunitarias.</c:v>
                </c:pt>
                <c:pt idx="5">
                  <c:v> participantes en materia religiosa capacitados(as).</c:v>
                </c:pt>
                <c:pt idx="6">
                  <c:v>Expedientes del Padrón Municipal de Templos.</c:v>
                </c:pt>
                <c:pt idx="7">
                  <c:v>Verificaciones normativas.</c:v>
                </c:pt>
                <c:pt idx="8">
                  <c:v>Participantes de actividades de reconstrucción de Paz</c:v>
                </c:pt>
                <c:pt idx="9">
                  <c:v>Trámites del sector religioso.</c:v>
                </c:pt>
                <c:pt idx="10">
                  <c:v>Asesoramiento para el registro de las agrupaciones religiosas.</c:v>
                </c:pt>
              </c:strCache>
            </c:strRef>
          </c:cat>
          <c:val>
            <c:numRef>
              <c:f>'[GRAFICAS BASE PARA LA PRESENTACION TRIMESTRAL^.xlsx]Actividades 10 3T23'!$C$6:$N$6</c:f>
              <c:numCache>
                <c:formatCode>0.00%</c:formatCode>
                <c:ptCount val="11"/>
                <c:pt idx="0">
                  <c:v>0.93500000000000005</c:v>
                </c:pt>
                <c:pt idx="1">
                  <c:v>1</c:v>
                </c:pt>
                <c:pt idx="2">
                  <c:v>0</c:v>
                </c:pt>
                <c:pt idx="3">
                  <c:v>1.1504000000000001</c:v>
                </c:pt>
                <c:pt idx="4">
                  <c:v>1</c:v>
                </c:pt>
                <c:pt idx="5">
                  <c:v>0.75</c:v>
                </c:pt>
                <c:pt idx="6">
                  <c:v>1.1111111111111112</c:v>
                </c:pt>
                <c:pt idx="7">
                  <c:v>1.0249999999999999</c:v>
                </c:pt>
                <c:pt idx="8">
                  <c:v>1.4570000000000001</c:v>
                </c:pt>
                <c:pt idx="9">
                  <c:v>0.95833333333333337</c:v>
                </c:pt>
                <c:pt idx="10">
                  <c:v>1.1875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7E4-4AD7-9883-44606E2CD1D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751523855"/>
        <c:axId val="751528655"/>
      </c:lineChart>
      <c:catAx>
        <c:axId val="2739540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73954543"/>
        <c:crosses val="autoZero"/>
        <c:auto val="1"/>
        <c:lblAlgn val="ctr"/>
        <c:lblOffset val="100"/>
        <c:noMultiLvlLbl val="0"/>
      </c:catAx>
      <c:valAx>
        <c:axId val="27395454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273954063"/>
        <c:crosses val="autoZero"/>
        <c:crossBetween val="between"/>
      </c:valAx>
      <c:valAx>
        <c:axId val="751528655"/>
        <c:scaling>
          <c:orientation val="minMax"/>
        </c:scaling>
        <c:delete val="0"/>
        <c:axPos val="r"/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751523855"/>
        <c:crosses val="max"/>
        <c:crossBetween val="between"/>
      </c:valAx>
      <c:catAx>
        <c:axId val="751523855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751528655"/>
        <c:crosses val="autoZero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CUARTO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14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'[GRAFICAS BASE PARA LA PRESENTACION TRIMESTRAL^.xlsx]Componente 14 3T23'!$C$3</c:f>
              <c:strCache>
                <c:ptCount val="1"/>
                <c:pt idx="0">
                  <c:v>Canalizaciones de niñas, niños y adolescentes.</c:v>
                </c:pt>
              </c:strCache>
            </c:strRef>
          </c:cat>
          <c:val>
            <c:numRef>
              <c:f>'[GRAFICAS BASE PARA LA PRESENTACION TRIMESTRAL^.xlsx]Componente 14 3T23'!$C$4</c:f>
              <c:numCache>
                <c:formatCode>General</c:formatCode>
                <c:ptCount val="1"/>
                <c:pt idx="0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33A-4F7A-A6BD-14B444622FE9}"/>
            </c:ext>
          </c:extLst>
        </c:ser>
        <c:ser>
          <c:idx val="1"/>
          <c:order val="1"/>
          <c:tx>
            <c:strRef>
              <c:f>'[GRAFICAS BASE PARA LA PRESENTACION TRIMESTRAL^.xlsx]Componente 14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cat>
            <c:strRef>
              <c:f>'[GRAFICAS BASE PARA LA PRESENTACION TRIMESTRAL^.xlsx]Componente 14 3T23'!$C$3</c:f>
              <c:strCache>
                <c:ptCount val="1"/>
                <c:pt idx="0">
                  <c:v>Canalizaciones de niñas, niños y adolescentes.</c:v>
                </c:pt>
              </c:strCache>
            </c:strRef>
          </c:cat>
          <c:val>
            <c:numRef>
              <c:f>'[GRAFICAS BASE PARA LA PRESENTACION TRIMESTRAL^.xlsx]Componente 14 3T23'!$C$5</c:f>
              <c:numCache>
                <c:formatCode>General</c:formatCode>
                <c:ptCount val="1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33A-4F7A-A6BD-14B444622F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356184"/>
        <c:axId val="863644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TRIMESTRAL^.xlsx]Componente 14 3T23'!$C$3</c:f>
              <c:strCache>
                <c:ptCount val="1"/>
                <c:pt idx="0">
                  <c:v>Canalizaciones de niñas, niños y adolescentes.</c:v>
                </c:pt>
              </c:strCache>
            </c:strRef>
          </c:cat>
          <c:val>
            <c:numRef>
              <c:f>'[GRAFICAS BASE PARA LA PRESENTACION TRIMESTRAL^.xlsx]Componente 14 3T23'!$C$6</c:f>
              <c:numCache>
                <c:formatCode>0.00%</c:formatCode>
                <c:ptCount val="1"/>
                <c:pt idx="0">
                  <c:v>9.0909090909090912E-2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D33A-4F7A-A6BD-14B444622F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6576"/>
        <c:axId val="86356968"/>
      </c:lineChart>
      <c:catAx>
        <c:axId val="86356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64416"/>
        <c:crosses val="autoZero"/>
        <c:auto val="1"/>
        <c:lblAlgn val="ctr"/>
        <c:lblOffset val="100"/>
        <c:noMultiLvlLbl val="0"/>
      </c:catAx>
      <c:valAx>
        <c:axId val="86364416"/>
        <c:scaling>
          <c:orientation val="minMax"/>
          <c:max val="2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6184"/>
        <c:crosses val="autoZero"/>
        <c:crossBetween val="between"/>
        <c:majorUnit val="6"/>
      </c:valAx>
      <c:valAx>
        <c:axId val="86356968"/>
        <c:scaling>
          <c:orientation val="minMax"/>
          <c:max val="1.0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6576"/>
        <c:crosses val="max"/>
        <c:crossBetween val="between"/>
      </c:valAx>
      <c:catAx>
        <c:axId val="8635657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356968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alcanzadas durante el cuarto trimestre del 2025 en unidades y porcentaje por actividad.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multiLvlStrRef>
              <c:f>'[GRAFICAS BASE PARA LA PRESENTACION TRIMESTRAL^.xlsx]Actividades 14 3T23'!$B$2:$F$3</c:f>
              <c:multiLvlStrCache>
                <c:ptCount val="5"/>
                <c:lvl>
                  <c:pt idx="1">
                    <c:v>Capacitaciones para la erradicación del Trabajo Infantil.</c:v>
                  </c:pt>
                  <c:pt idx="2">
                    <c:v>Actividades de prevención del embarazo.</c:v>
                  </c:pt>
                  <c:pt idx="3">
                    <c:v>Personas en actividades sobre los derechos humanos.</c:v>
                  </c:pt>
                  <c:pt idx="4">
                    <c:v>Campañas masivas sobre los derechos de la niñez y la adolescencia.</c:v>
                  </c:pt>
                </c:lvl>
                <c:lvl>
                  <c:pt idx="0">
                    <c:v>Metas alcanzadas durante el 3 trimestre del 2023 en unidades y porcentaje por actividad.</c:v>
                  </c:pt>
                </c:lvl>
              </c:multiLvlStrCache>
            </c:multiLvlStrRef>
          </c:cat>
          <c:val>
            <c:numRef>
              <c:f>'[GRAFICAS BASE PARA LA PRESENTACION TRIMESTRAL^.xlsx]Actividades 14 3T23'!$B$4:$F$4</c:f>
              <c:numCache>
                <c:formatCode>General</c:formatCode>
                <c:ptCount val="5"/>
                <c:pt idx="0">
                  <c:v>0</c:v>
                </c:pt>
                <c:pt idx="1">
                  <c:v>2</c:v>
                </c:pt>
                <c:pt idx="2">
                  <c:v>5</c:v>
                </c:pt>
                <c:pt idx="3">
                  <c:v>220</c:v>
                </c:pt>
                <c:pt idx="4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202-41F5-8618-4F25E79AD085}"/>
            </c:ext>
          </c:extLst>
        </c:ser>
        <c:ser>
          <c:idx val="1"/>
          <c:order val="1"/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multiLvlStrRef>
              <c:f>'[GRAFICAS BASE PARA LA PRESENTACION TRIMESTRAL^.xlsx]Actividades 14 3T23'!$B$2:$F$3</c:f>
              <c:multiLvlStrCache>
                <c:ptCount val="5"/>
                <c:lvl>
                  <c:pt idx="1">
                    <c:v>Capacitaciones para la erradicación del Trabajo Infantil.</c:v>
                  </c:pt>
                  <c:pt idx="2">
                    <c:v>Actividades de prevención del embarazo.</c:v>
                  </c:pt>
                  <c:pt idx="3">
                    <c:v>Personas en actividades sobre los derechos humanos.</c:v>
                  </c:pt>
                  <c:pt idx="4">
                    <c:v>Campañas masivas sobre los derechos de la niñez y la adolescencia.</c:v>
                  </c:pt>
                </c:lvl>
                <c:lvl>
                  <c:pt idx="0">
                    <c:v>Metas alcanzadas durante el 3 trimestre del 2023 en unidades y porcentaje por actividad.</c:v>
                  </c:pt>
                </c:lvl>
              </c:multiLvlStrCache>
            </c:multiLvlStrRef>
          </c:cat>
          <c:val>
            <c:numRef>
              <c:f>'[GRAFICAS BASE PARA LA PRESENTACION TRIMESTRAL^.xlsx]Actividades 14 3T23'!$B$5:$F$5</c:f>
              <c:numCache>
                <c:formatCode>General</c:formatCode>
                <c:ptCount val="5"/>
                <c:pt idx="0">
                  <c:v>0</c:v>
                </c:pt>
                <c:pt idx="1">
                  <c:v>3</c:v>
                </c:pt>
                <c:pt idx="2">
                  <c:v>6</c:v>
                </c:pt>
                <c:pt idx="3">
                  <c:v>589</c:v>
                </c:pt>
                <c:pt idx="4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202-41F5-8618-4F25E79AD085}"/>
            </c:ext>
          </c:extLst>
        </c:ser>
        <c:ser>
          <c:idx val="2"/>
          <c:order val="2"/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multiLvlStrRef>
              <c:f>'[GRAFICAS BASE PARA LA PRESENTACION TRIMESTRAL^.xlsx]Actividades 14 3T23'!$B$2:$F$3</c:f>
              <c:multiLvlStrCache>
                <c:ptCount val="5"/>
                <c:lvl>
                  <c:pt idx="1">
                    <c:v>Capacitaciones para la erradicación del Trabajo Infantil.</c:v>
                  </c:pt>
                  <c:pt idx="2">
                    <c:v>Actividades de prevención del embarazo.</c:v>
                  </c:pt>
                  <c:pt idx="3">
                    <c:v>Personas en actividades sobre los derechos humanos.</c:v>
                  </c:pt>
                  <c:pt idx="4">
                    <c:v>Campañas masivas sobre los derechos de la niñez y la adolescencia.</c:v>
                  </c:pt>
                </c:lvl>
                <c:lvl>
                  <c:pt idx="0">
                    <c:v>Metas alcanzadas durante el 3 trimestre del 2023 en unidades y porcentaje por actividad.</c:v>
                  </c:pt>
                </c:lvl>
              </c:multiLvlStrCache>
            </c:multiLvlStrRef>
          </c:cat>
          <c:val>
            <c:numRef>
              <c:f>'[GRAFICAS BASE PARA LA PRESENTACION TRIMESTRAL^.xlsx]Actividades 14 3T23'!$B$6:$F$6</c:f>
              <c:numCache>
                <c:formatCode>0.00%</c:formatCode>
                <c:ptCount val="5"/>
                <c:pt idx="1">
                  <c:v>1.5</c:v>
                </c:pt>
                <c:pt idx="2">
                  <c:v>1.2</c:v>
                </c:pt>
                <c:pt idx="3">
                  <c:v>2.6772727272727272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202-41F5-8618-4F25E79AD0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989007471"/>
        <c:axId val="1989009871"/>
      </c:barChart>
      <c:catAx>
        <c:axId val="19890074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989009871"/>
        <c:crosses val="autoZero"/>
        <c:auto val="1"/>
        <c:lblAlgn val="ctr"/>
        <c:lblOffset val="100"/>
        <c:noMultiLvlLbl val="0"/>
      </c:catAx>
      <c:valAx>
        <c:axId val="198900987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989007471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alcanzadas durante el cuarto trimestre del 2025 en unidades y porcentaje por actividad.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TRIMESTRAL^.xlsx]Actividades 4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4 3T23'!$C$2:$G$3</c:f>
              <c:strCache>
                <c:ptCount val="5"/>
                <c:pt idx="0">
                  <c:v>Verificaciones de normatividad.</c:v>
                </c:pt>
                <c:pt idx="1">
                  <c:v>Propuestas de Seguridad Vial y  de Movilidad Urbana.</c:v>
                </c:pt>
                <c:pt idx="2">
                  <c:v>Proyectos integrales de transporte.</c:v>
                </c:pt>
                <c:pt idx="3">
                  <c:v>Establecimiento de Rutas</c:v>
                </c:pt>
                <c:pt idx="4">
                  <c:v>Proyectos de estructuración vial.</c:v>
                </c:pt>
              </c:strCache>
            </c:strRef>
          </c:cat>
          <c:val>
            <c:numRef>
              <c:f>'[GRAFICAS BASE PARA LA PRESENTACION TRIMESTRAL^.xlsx]Actividades 4 3T23'!$C$4:$G$4</c:f>
              <c:numCache>
                <c:formatCode>General</c:formatCode>
                <c:ptCount val="5"/>
                <c:pt idx="0">
                  <c:v>25</c:v>
                </c:pt>
                <c:pt idx="1">
                  <c:v>7</c:v>
                </c:pt>
                <c:pt idx="2">
                  <c:v>1</c:v>
                </c:pt>
                <c:pt idx="3">
                  <c:v>0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7F0-48E1-A2D1-2E6AB86D665E}"/>
            </c:ext>
          </c:extLst>
        </c:ser>
        <c:ser>
          <c:idx val="1"/>
          <c:order val="1"/>
          <c:tx>
            <c:strRef>
              <c:f>'[GRAFICAS BASE PARA LA PRESENTACION TRIMESTRAL^.xlsx]Actividades 4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4 3T23'!$C$2:$G$3</c:f>
              <c:strCache>
                <c:ptCount val="5"/>
                <c:pt idx="0">
                  <c:v>Verificaciones de normatividad.</c:v>
                </c:pt>
                <c:pt idx="1">
                  <c:v>Propuestas de Seguridad Vial y  de Movilidad Urbana.</c:v>
                </c:pt>
                <c:pt idx="2">
                  <c:v>Proyectos integrales de transporte.</c:v>
                </c:pt>
                <c:pt idx="3">
                  <c:v>Establecimiento de Rutas</c:v>
                </c:pt>
                <c:pt idx="4">
                  <c:v>Proyectos de estructuración vial.</c:v>
                </c:pt>
              </c:strCache>
            </c:strRef>
          </c:cat>
          <c:val>
            <c:numRef>
              <c:f>'[GRAFICAS BASE PARA LA PRESENTACION TRIMESTRAL^.xlsx]Actividades 4 3T23'!$C$5:$G$5</c:f>
              <c:numCache>
                <c:formatCode>General</c:formatCode>
                <c:ptCount val="5"/>
                <c:pt idx="0">
                  <c:v>116</c:v>
                </c:pt>
                <c:pt idx="1">
                  <c:v>19</c:v>
                </c:pt>
                <c:pt idx="2">
                  <c:v>1</c:v>
                </c:pt>
                <c:pt idx="3">
                  <c:v>124</c:v>
                </c:pt>
                <c:pt idx="4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7F0-48E1-A2D1-2E6AB86D66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19001167"/>
        <c:axId val="1719005487"/>
      </c:barChart>
      <c:lineChart>
        <c:grouping val="standard"/>
        <c:varyColors val="0"/>
        <c:ser>
          <c:idx val="2"/>
          <c:order val="2"/>
          <c:tx>
            <c:strRef>
              <c:f>'[GRAFICAS BASE PARA LA PRESENTACION TRIMESTRAL^.xlsx]Actividades 4 3T23'!$B$6</c:f>
              <c:strCache>
                <c:ptCount val="1"/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TRIMESTRAL^.xlsx]Actividades 4 3T23'!$C$2:$G$3</c:f>
              <c:strCache>
                <c:ptCount val="5"/>
                <c:pt idx="0">
                  <c:v>Verificaciones de normatividad.</c:v>
                </c:pt>
                <c:pt idx="1">
                  <c:v>Propuestas de Seguridad Vial y  de Movilidad Urbana.</c:v>
                </c:pt>
                <c:pt idx="2">
                  <c:v>Proyectos integrales de transporte.</c:v>
                </c:pt>
                <c:pt idx="3">
                  <c:v>Establecimiento de Rutas</c:v>
                </c:pt>
                <c:pt idx="4">
                  <c:v>Proyectos de estructuración vial.</c:v>
                </c:pt>
              </c:strCache>
            </c:strRef>
          </c:cat>
          <c:val>
            <c:numRef>
              <c:f>'[GRAFICAS BASE PARA LA PRESENTACION TRIMESTRAL^.xlsx]Actividades 4 3T23'!$C$6:$G$6</c:f>
              <c:numCache>
                <c:formatCode>0.00%</c:formatCode>
                <c:ptCount val="5"/>
                <c:pt idx="0">
                  <c:v>4.6399999999999997</c:v>
                </c:pt>
                <c:pt idx="1">
                  <c:v>2.7142857142857144</c:v>
                </c:pt>
                <c:pt idx="2">
                  <c:v>1</c:v>
                </c:pt>
                <c:pt idx="3">
                  <c:v>0</c:v>
                </c:pt>
                <c:pt idx="4">
                  <c:v>62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7F0-48E1-A2D1-2E6AB86D66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19001167"/>
        <c:axId val="1719005487"/>
      </c:lineChart>
      <c:catAx>
        <c:axId val="171900116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19005487"/>
        <c:crosses val="autoZero"/>
        <c:auto val="1"/>
        <c:lblAlgn val="ctr"/>
        <c:lblOffset val="100"/>
        <c:noMultiLvlLbl val="0"/>
      </c:catAx>
      <c:valAx>
        <c:axId val="171900548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719001167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MX"/>
              <a:t>CUARTO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3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TRIMESTRAL^.xlsx]Componente 3 3T23'!$C$3</c:f>
              <c:strCache>
                <c:ptCount val="1"/>
                <c:pt idx="0">
                  <c:v> Prevención y combate de incendios, atención y respuesta de emergencias como accidentes, rescates y capacitaciones.</c:v>
                </c:pt>
              </c:strCache>
            </c:strRef>
          </c:cat>
          <c:val>
            <c:numRef>
              <c:f>'[GRAFICAS BASE PARA LA PRESENTACION TRIMESTRAL^.xlsx]Componente 3 3T23'!$C$4</c:f>
              <c:numCache>
                <c:formatCode>General</c:formatCode>
                <c:ptCount val="1"/>
                <c:pt idx="0">
                  <c:v>1250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E28-4995-81A9-E4856826965E}"/>
            </c:ext>
          </c:extLst>
        </c:ser>
        <c:ser>
          <c:idx val="1"/>
          <c:order val="1"/>
          <c:tx>
            <c:strRef>
              <c:f>'[GRAFICAS BASE PARA LA PRESENTACION TRIMESTRAL^.xlsx]Componente 3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TRIMESTRAL^.xlsx]Componente 3 3T23'!$C$3</c:f>
              <c:strCache>
                <c:ptCount val="1"/>
                <c:pt idx="0">
                  <c:v> Prevención y combate de incendios, atención y respuesta de emergencias como accidentes, rescates y capacitaciones.</c:v>
                </c:pt>
              </c:strCache>
            </c:strRef>
          </c:cat>
          <c:val>
            <c:numRef>
              <c:f>'[GRAFICAS BASE PARA LA PRESENTACION TRIMESTRAL^.xlsx]Componente 3 3T23'!$C$5</c:f>
              <c:numCache>
                <c:formatCode>General</c:formatCode>
                <c:ptCount val="1"/>
                <c:pt idx="0">
                  <c:v>2035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E28-4995-81A9-E485682696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671600"/>
        <c:axId val="8667238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TRIMESTRAL^.xlsx]Componente 3 3T23'!$C$3</c:f>
              <c:strCache>
                <c:ptCount val="1"/>
                <c:pt idx="0">
                  <c:v> Prevención y combate de incendios, atención y respuesta de emergencias como accidentes, rescates y capacitaciones.</c:v>
                </c:pt>
              </c:strCache>
            </c:strRef>
          </c:cat>
          <c:val>
            <c:numRef>
              <c:f>'[GRAFICAS BASE PARA LA PRESENTACION TRIMESTRAL^.xlsx]Componente 3 3T23'!$C$6</c:f>
              <c:numCache>
                <c:formatCode>0.00%</c:formatCode>
                <c:ptCount val="1"/>
                <c:pt idx="0">
                  <c:v>1.6279999999999999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E28-4995-81A9-E485682696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671208"/>
        <c:axId val="86673560"/>
      </c:lineChart>
      <c:catAx>
        <c:axId val="8667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672384"/>
        <c:crosses val="autoZero"/>
        <c:auto val="1"/>
        <c:lblAlgn val="ctr"/>
        <c:lblOffset val="100"/>
        <c:noMultiLvlLbl val="0"/>
      </c:catAx>
      <c:valAx>
        <c:axId val="86672384"/>
        <c:scaling>
          <c:orientation val="minMax"/>
          <c:max val="5000"/>
          <c:min val="1000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671600"/>
        <c:crosses val="autoZero"/>
        <c:crossBetween val="between"/>
        <c:majorUnit val="1000"/>
      </c:valAx>
      <c:valAx>
        <c:axId val="86673560"/>
        <c:scaling>
          <c:orientation val="minMax"/>
          <c:max val="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671208"/>
        <c:crosses val="max"/>
        <c:crossBetween val="between"/>
      </c:valAx>
      <c:catAx>
        <c:axId val="8667120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86673560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cap="all" spc="15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PROPÓSITO </a:t>
            </a:r>
          </a:p>
          <a:p>
            <a:pPr>
              <a:defRPr/>
            </a:pPr>
            <a:r>
              <a:rPr lang="es-US"/>
              <a:t>SEGUNDO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cap="all" spc="15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TRIMESTRAL^.xlsx]Propósito1. 3T 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pattFill prst="narHorz">
              <a:fgClr>
                <a:schemeClr val="accent1"/>
              </a:fgClr>
              <a:bgClr>
                <a:schemeClr val="accent1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1"/>
              </a:innerShdw>
            </a:effectLst>
          </c:spPr>
          <c:invertIfNegative val="0"/>
          <c:dLbls>
            <c:delete val="1"/>
          </c:dLbls>
          <c:cat>
            <c:strRef>
              <c:f>'[GRAFICAS BASE PARA LA PRESENTACION TRIMESTRAL^.xlsx]Propósito1.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'[GRAFICAS BASE PARA LA PRESENTACION TRIMESTRAL^.xlsx]Propósito1. 3T 23'!$C$4</c:f>
              <c:numCache>
                <c:formatCode>General</c:formatCode>
                <c:ptCount val="1"/>
                <c:pt idx="0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5BD-499B-8C84-606A933262A9}"/>
            </c:ext>
          </c:extLst>
        </c:ser>
        <c:ser>
          <c:idx val="1"/>
          <c:order val="1"/>
          <c:tx>
            <c:strRef>
              <c:f>'[GRAFICAS BASE PARA LA PRESENTACION TRIMESTRAL^.xlsx]Propósito1. 3T 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pattFill prst="narHorz">
              <a:fgClr>
                <a:schemeClr val="accent2"/>
              </a:fgClr>
              <a:bgClr>
                <a:schemeClr val="accent2">
                  <a:lumMod val="20000"/>
                  <a:lumOff val="80000"/>
                </a:schemeClr>
              </a:bgClr>
            </a:pattFill>
            <a:ln>
              <a:noFill/>
            </a:ln>
            <a:effectLst>
              <a:innerShdw blurRad="114300">
                <a:schemeClr val="accent2"/>
              </a:innerShdw>
            </a:effectLst>
          </c:spPr>
          <c:invertIfNegative val="0"/>
          <c:dLbls>
            <c:delete val="1"/>
          </c:dLbls>
          <c:cat>
            <c:strRef>
              <c:f>'[GRAFICAS BASE PARA LA PRESENTACION TRIMESTRAL^.xlsx]Propósito1.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'[GRAFICAS BASE PARA LA PRESENTACION TRIMESTRAL^.xlsx]Propósito1. 3T 23'!$C$5</c:f>
              <c:numCache>
                <c:formatCode>General</c:formatCode>
                <c:ptCount val="1"/>
                <c:pt idx="0">
                  <c:v>600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5BD-499B-8C84-606A933262A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69"/>
        <c:axId val="468044472"/>
        <c:axId val="46804525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6945248506951813"/>
                  <c:y val="-6.9091619179492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5BD-499B-8C84-606A933262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BASE PARA LA PRESENTACION TRIMESTRAL^.xlsx]Propósito1.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'[GRAFICAS BASE PARA LA PRESENTACION TRIMESTRAL^.xlsx]Propósito1. 3T 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55BD-499B-8C84-606A933262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6459664"/>
        <c:axId val="468046040"/>
      </c:lineChart>
      <c:catAx>
        <c:axId val="468044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8045256"/>
        <c:crosses val="autoZero"/>
        <c:auto val="1"/>
        <c:lblAlgn val="ctr"/>
        <c:lblOffset val="100"/>
        <c:noMultiLvlLbl val="0"/>
      </c:catAx>
      <c:valAx>
        <c:axId val="468045256"/>
        <c:scaling>
          <c:orientation val="minMax"/>
          <c:max val="1000"/>
          <c:min val="0"/>
        </c:scaling>
        <c:delete val="0"/>
        <c:axPos val="l"/>
        <c:majorGridlines>
          <c:spPr>
            <a:ln>
              <a:solidFill>
                <a:schemeClr val="tx1">
                  <a:lumMod val="15000"/>
                  <a:lumOff val="85000"/>
                </a:schemeClr>
              </a:solidFill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8044472"/>
        <c:crosses val="autoZero"/>
        <c:crossBetween val="between"/>
      </c:valAx>
      <c:valAx>
        <c:axId val="46804604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6459664"/>
        <c:crosses val="max"/>
        <c:crossBetween val="between"/>
      </c:valAx>
      <c:catAx>
        <c:axId val="47645966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6804604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/>
              <a:t>METAS PLANEADAS Y ALCANZADAS A NIVEL </a:t>
            </a:r>
            <a:r>
              <a:rPr lang="es-US"/>
              <a:t>ACTIVIDAD CUARTO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cap="none" spc="0" normalizeH="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j-ea"/>
              <a:cs typeface="+mj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TRIMESTRAL^.xlsx]Actividades 3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3 3T23'!$C$3:$I$3</c:f>
              <c:strCache>
                <c:ptCount val="7"/>
                <c:pt idx="0">
                  <c:v>Porcentaje de personal de organizaciones públicas y privadas capacitadas..</c:v>
                </c:pt>
                <c:pt idx="1">
                  <c:v>Eventos másivos.</c:v>
                </c:pt>
                <c:pt idx="2">
                  <c:v>Niñas y niños. Capacitados </c:v>
                </c:pt>
                <c:pt idx="3">
                  <c:v>Establecimientos con medidads de seguridad .</c:v>
                </c:pt>
                <c:pt idx="4">
                  <c:v>Llamadas de auxilio. </c:v>
                </c:pt>
                <c:pt idx="5">
                  <c:v>Incremento en Equipos de Protección</c:v>
                </c:pt>
                <c:pt idx="6">
                  <c:v> elementos del Honorable Cuerpo de Bomberos capacitados.   </c:v>
                </c:pt>
              </c:strCache>
            </c:strRef>
          </c:cat>
          <c:val>
            <c:numRef>
              <c:f>'[GRAFICAS BASE PARA LA PRESENTACION TRIMESTRAL^.xlsx]Actividades 3 3T23'!$C$4:$I$4</c:f>
              <c:numCache>
                <c:formatCode>General</c:formatCode>
                <c:ptCount val="7"/>
                <c:pt idx="0">
                  <c:v>750</c:v>
                </c:pt>
                <c:pt idx="1">
                  <c:v>400</c:v>
                </c:pt>
                <c:pt idx="2">
                  <c:v>2000</c:v>
                </c:pt>
                <c:pt idx="3">
                  <c:v>20</c:v>
                </c:pt>
                <c:pt idx="4">
                  <c:v>2000</c:v>
                </c:pt>
                <c:pt idx="5">
                  <c:v>18</c:v>
                </c:pt>
                <c:pt idx="6">
                  <c:v>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67-4D27-BBC8-DAE5924626DC}"/>
            </c:ext>
          </c:extLst>
        </c:ser>
        <c:ser>
          <c:idx val="1"/>
          <c:order val="1"/>
          <c:tx>
            <c:strRef>
              <c:f>'[GRAFICAS BASE PARA LA PRESENTACION TRIMESTRAL^.xlsx]Actividades 3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3 3T23'!$C$3:$I$3</c:f>
              <c:strCache>
                <c:ptCount val="7"/>
                <c:pt idx="0">
                  <c:v>Porcentaje de personal de organizaciones públicas y privadas capacitadas..</c:v>
                </c:pt>
                <c:pt idx="1">
                  <c:v>Eventos másivos.</c:v>
                </c:pt>
                <c:pt idx="2">
                  <c:v>Niñas y niños. Capacitados </c:v>
                </c:pt>
                <c:pt idx="3">
                  <c:v>Establecimientos con medidads de seguridad .</c:v>
                </c:pt>
                <c:pt idx="4">
                  <c:v>Llamadas de auxilio. </c:v>
                </c:pt>
                <c:pt idx="5">
                  <c:v>Incremento en Equipos de Protección</c:v>
                </c:pt>
                <c:pt idx="6">
                  <c:v> elementos del Honorable Cuerpo de Bomberos capacitados.   </c:v>
                </c:pt>
              </c:strCache>
            </c:strRef>
          </c:cat>
          <c:val>
            <c:numRef>
              <c:f>'[GRAFICAS BASE PARA LA PRESENTACION TRIMESTRAL^.xlsx]Actividades 3 3T23'!$C$5:$I$5</c:f>
              <c:numCache>
                <c:formatCode>General</c:formatCode>
                <c:ptCount val="7"/>
                <c:pt idx="0">
                  <c:v>818</c:v>
                </c:pt>
                <c:pt idx="1">
                  <c:v>427</c:v>
                </c:pt>
                <c:pt idx="2">
                  <c:v>2600</c:v>
                </c:pt>
                <c:pt idx="3">
                  <c:v>0</c:v>
                </c:pt>
                <c:pt idx="4">
                  <c:v>2308</c:v>
                </c:pt>
                <c:pt idx="5">
                  <c:v>0</c:v>
                </c:pt>
                <c:pt idx="6">
                  <c:v>48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67-4D27-BBC8-DAE5924626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60547928"/>
        <c:axId val="56054832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810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TRIMESTRAL^.xlsx]Actividades 3 3T23'!$C$3:$I$3</c:f>
              <c:strCache>
                <c:ptCount val="7"/>
                <c:pt idx="0">
                  <c:v>Porcentaje de personal de organizaciones públicas y privadas capacitadas..</c:v>
                </c:pt>
                <c:pt idx="1">
                  <c:v>Eventos másivos.</c:v>
                </c:pt>
                <c:pt idx="2">
                  <c:v>Niñas y niños. Capacitados </c:v>
                </c:pt>
                <c:pt idx="3">
                  <c:v>Establecimientos con medidads de seguridad .</c:v>
                </c:pt>
                <c:pt idx="4">
                  <c:v>Llamadas de auxilio. </c:v>
                </c:pt>
                <c:pt idx="5">
                  <c:v>Incremento en Equipos de Protección</c:v>
                </c:pt>
                <c:pt idx="6">
                  <c:v> elementos del Honorable Cuerpo de Bomberos capacitados.   </c:v>
                </c:pt>
              </c:strCache>
            </c:strRef>
          </c:cat>
          <c:val>
            <c:numRef>
              <c:f>'[GRAFICAS BASE PARA LA PRESENTACION TRIMESTRAL^.xlsx]Actividades 3 3T23'!$C$6:$I$6</c:f>
              <c:numCache>
                <c:formatCode>0.00%</c:formatCode>
                <c:ptCount val="7"/>
                <c:pt idx="0">
                  <c:v>1.0906666666666667</c:v>
                </c:pt>
                <c:pt idx="1">
                  <c:v>1.0674999999999999</c:v>
                </c:pt>
                <c:pt idx="2">
                  <c:v>1.3</c:v>
                </c:pt>
                <c:pt idx="3">
                  <c:v>0</c:v>
                </c:pt>
                <c:pt idx="4">
                  <c:v>1.1539999999999999</c:v>
                </c:pt>
                <c:pt idx="5">
                  <c:v>0</c:v>
                </c:pt>
                <c:pt idx="6">
                  <c:v>2.6666666666666665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A67-4D27-BBC8-DAE5924626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60548712"/>
        <c:axId val="560546752"/>
      </c:lineChart>
      <c:catAx>
        <c:axId val="560547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60548320"/>
        <c:crosses val="autoZero"/>
        <c:auto val="1"/>
        <c:lblAlgn val="ctr"/>
        <c:lblOffset val="100"/>
        <c:noMultiLvlLbl val="0"/>
      </c:catAx>
      <c:valAx>
        <c:axId val="560548320"/>
        <c:scaling>
          <c:orientation val="minMax"/>
          <c:max val="3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60547928"/>
        <c:crosses val="autoZero"/>
        <c:crossBetween val="between"/>
      </c:valAx>
      <c:valAx>
        <c:axId val="560546752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560548712"/>
        <c:crosses val="max"/>
        <c:crossBetween val="between"/>
      </c:valAx>
      <c:catAx>
        <c:axId val="56054871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560546752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1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MX" sz="1200"/>
              <a:t>Metas alcanzadas durante el Cuarto trimestre del 2025 en unidades y porcentaje por componente</a:t>
            </a:r>
          </a:p>
        </c:rich>
      </c:tx>
      <c:layout>
        <c:manualLayout>
          <c:xMode val="edge"/>
          <c:yMode val="edge"/>
          <c:x val="0.31213888888888897"/>
          <c:y val="2.31481481481481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6 3T23'!$B$2:$B$3</c:f>
              <c:strCache>
                <c:ptCount val="2"/>
                <c:pt idx="0">
                  <c:v>Metas alcanzadas durante el 4 trimestre del 2024 en unidades y porcentaje por componente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val>
            <c:numRef>
              <c:f>'[GRAFICAS BASE PARA LA PRESENTACION TRIMESTRAL^.xlsx]Componente 6 3T23'!$B$4:$B$6</c:f>
              <c:numCache>
                <c:formatCode>General</c:formatCode>
                <c:ptCount val="3"/>
                <c:pt idx="0">
                  <c:v>0</c:v>
                </c:pt>
                <c:pt idx="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8B5-4F8D-AD6D-B67687388A59}"/>
            </c:ext>
          </c:extLst>
        </c:ser>
        <c:ser>
          <c:idx val="1"/>
          <c:order val="1"/>
          <c:tx>
            <c:strRef>
              <c:f>'[GRAFICAS BASE PARA LA PRESENTACION TRIMESTRAL^.xlsx]Componente 6 3T23'!$C$2:$C$3</c:f>
              <c:strCache>
                <c:ptCount val="2"/>
                <c:pt idx="0">
                  <c:v>Metas alcanzadas durante el 4 trimestre del 2024 en unidades y porcentaje por componente</c:v>
                </c:pt>
                <c:pt idx="1">
                  <c:v>Sesiones de cabildo.  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  <a:sp3d/>
          </c:spPr>
          <c:invertIfNegative val="0"/>
          <c:val>
            <c:numRef>
              <c:f>'[GRAFICAS BASE PARA LA PRESENTACION TRIMESTRAL^.xlsx]Componente 6 3T23'!$C$4:$C$6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 formatCode="0.00%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8B5-4F8D-AD6D-B67687388A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895262143"/>
        <c:axId val="1895262623"/>
        <c:axId val="0"/>
      </c:bar3DChart>
      <c:catAx>
        <c:axId val="1895262143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895262623"/>
        <c:crosses val="autoZero"/>
        <c:auto val="1"/>
        <c:lblAlgn val="ctr"/>
        <c:lblOffset val="100"/>
        <c:noMultiLvlLbl val="0"/>
      </c:catAx>
      <c:valAx>
        <c:axId val="18952626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895262143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>
            <a:solidFill>
              <a:schemeClr val="tx2">
                <a:lumMod val="15000"/>
                <a:lumOff val="85000"/>
              </a:schemeClr>
            </a:solidFill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TRIMESTRAL^.xlsx]Actividades 6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BASE PARA LA PRESENTACION TRIMESTRAL^.xlsx]Actividades 6 3T23'!$C$3:$G$3</c:f>
              <c:strCache>
                <c:ptCount val="5"/>
                <c:pt idx="0">
                  <c:v>Asistencia a sesiones de cabildo.</c:v>
                </c:pt>
                <c:pt idx="1">
                  <c:v>Actas de cabildo. </c:v>
                </c:pt>
                <c:pt idx="2">
                  <c:v>Acuerdos de Cabildo.</c:v>
                </c:pt>
                <c:pt idx="3">
                  <c:v>Precabildeos.</c:v>
                </c:pt>
                <c:pt idx="4">
                  <c:v>Proyectos de acuerdos.</c:v>
                </c:pt>
              </c:strCache>
            </c:strRef>
          </c:cat>
          <c:val>
            <c:numRef>
              <c:f>'[GRAFICAS BASE PARA LA PRESENTACION TRIMESTRAL^.xlsx]Actividades 6 3T23'!$C$4:$G$4</c:f>
              <c:numCache>
                <c:formatCode>General</c:formatCode>
                <c:ptCount val="5"/>
                <c:pt idx="0">
                  <c:v>100</c:v>
                </c:pt>
                <c:pt idx="1">
                  <c:v>2</c:v>
                </c:pt>
                <c:pt idx="2">
                  <c:v>29</c:v>
                </c:pt>
                <c:pt idx="3">
                  <c:v>10</c:v>
                </c:pt>
                <c:pt idx="4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B7-4AAB-A25F-251B99086CDC}"/>
            </c:ext>
          </c:extLst>
        </c:ser>
        <c:ser>
          <c:idx val="1"/>
          <c:order val="1"/>
          <c:tx>
            <c:strRef>
              <c:f>'[GRAFICAS BASE PARA LA PRESENTACION TRIMESTRAL^.xlsx]Actividades 6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BASE PARA LA PRESENTACION TRIMESTRAL^.xlsx]Actividades 6 3T23'!$C$3:$G$3</c:f>
              <c:strCache>
                <c:ptCount val="5"/>
                <c:pt idx="0">
                  <c:v>Asistencia a sesiones de cabildo.</c:v>
                </c:pt>
                <c:pt idx="1">
                  <c:v>Actas de cabildo. </c:v>
                </c:pt>
                <c:pt idx="2">
                  <c:v>Acuerdos de Cabildo.</c:v>
                </c:pt>
                <c:pt idx="3">
                  <c:v>Precabildeos.</c:v>
                </c:pt>
                <c:pt idx="4">
                  <c:v>Proyectos de acuerdos.</c:v>
                </c:pt>
              </c:strCache>
            </c:strRef>
          </c:cat>
          <c:val>
            <c:numRef>
              <c:f>'[GRAFICAS BASE PARA LA PRESENTACION TRIMESTRAL^.xlsx]Actividades 6 3T23'!$C$5:$G$5</c:f>
              <c:numCache>
                <c:formatCode>General</c:formatCode>
                <c:ptCount val="5"/>
                <c:pt idx="0">
                  <c:v>142</c:v>
                </c:pt>
                <c:pt idx="1">
                  <c:v>0</c:v>
                </c:pt>
                <c:pt idx="2">
                  <c:v>27</c:v>
                </c:pt>
                <c:pt idx="3">
                  <c:v>10</c:v>
                </c:pt>
                <c:pt idx="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B7-4AAB-A25F-251B99086CDC}"/>
            </c:ext>
          </c:extLst>
        </c:ser>
        <c:ser>
          <c:idx val="2"/>
          <c:order val="2"/>
          <c:tx>
            <c:strRef>
              <c:f>'[GRAFICAS BASE PARA LA PRESENTACION TRIMESTRAL^.xlsx]Actividades 6 3T23'!$B$6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-540000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BASE PARA LA PRESENTACION TRIMESTRAL^.xlsx]Actividades 6 3T23'!$C$3:$G$3</c:f>
              <c:strCache>
                <c:ptCount val="5"/>
                <c:pt idx="0">
                  <c:v>Asistencia a sesiones de cabildo.</c:v>
                </c:pt>
                <c:pt idx="1">
                  <c:v>Actas de cabildo. </c:v>
                </c:pt>
                <c:pt idx="2">
                  <c:v>Acuerdos de Cabildo.</c:v>
                </c:pt>
                <c:pt idx="3">
                  <c:v>Precabildeos.</c:v>
                </c:pt>
                <c:pt idx="4">
                  <c:v>Proyectos de acuerdos.</c:v>
                </c:pt>
              </c:strCache>
            </c:strRef>
          </c:cat>
          <c:val>
            <c:numRef>
              <c:f>'[GRAFICAS BASE PARA LA PRESENTACION TRIMESTRAL^.xlsx]Actividades 6 3T23'!$C$6:$G$6</c:f>
              <c:numCache>
                <c:formatCode>0.00%</c:formatCode>
                <c:ptCount val="5"/>
                <c:pt idx="0">
                  <c:v>1.42</c:v>
                </c:pt>
                <c:pt idx="1">
                  <c:v>0</c:v>
                </c:pt>
                <c:pt idx="2">
                  <c:v>0.93103448275862066</c:v>
                </c:pt>
                <c:pt idx="3">
                  <c:v>1</c:v>
                </c:pt>
                <c:pt idx="4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B7-4AAB-A25F-251B99086CD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444"/>
        <c:overlap val="-90"/>
        <c:axId val="1169697791"/>
        <c:axId val="1169690111"/>
      </c:barChart>
      <c:catAx>
        <c:axId val="116969779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cap="all" spc="12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169690111"/>
        <c:crosses val="autoZero"/>
        <c:auto val="1"/>
        <c:lblAlgn val="ctr"/>
        <c:lblOffset val="100"/>
        <c:noMultiLvlLbl val="0"/>
      </c:catAx>
      <c:valAx>
        <c:axId val="116969011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16969779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CUARTO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layout>
        <c:manualLayout>
          <c:xMode val="edge"/>
          <c:yMode val="edge"/>
          <c:x val="0.2235843428616291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5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TRIMESTRAL^.xlsx]Componente 5 3T23'!$C$3</c:f>
              <c:strCache>
                <c:ptCount val="1"/>
                <c:pt idx="0">
                  <c:v>Acciones realizadas para mitigar los riesgos y proteger a la población y establecimientos comerciales con medidas de seguridad    </c:v>
                </c:pt>
              </c:strCache>
            </c:strRef>
          </c:cat>
          <c:val>
            <c:numRef>
              <c:f>'[GRAFICAS BASE PARA LA PRESENTACION TRIMESTRAL^.xlsx]Componente 5 3T23'!$C$4</c:f>
              <c:numCache>
                <c:formatCode>General</c:formatCode>
                <c:ptCount val="1"/>
                <c:pt idx="0">
                  <c:v>282289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96C-443C-9DFB-35E549362F2A}"/>
            </c:ext>
          </c:extLst>
        </c:ser>
        <c:ser>
          <c:idx val="1"/>
          <c:order val="1"/>
          <c:tx>
            <c:strRef>
              <c:f>'[GRAFICAS BASE PARA LA PRESENTACION TRIMESTRAL^.xlsx]Componente 5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TRIMESTRAL^.xlsx]Componente 5 3T23'!$C$3</c:f>
              <c:strCache>
                <c:ptCount val="1"/>
                <c:pt idx="0">
                  <c:v>Acciones realizadas para mitigar los riesgos y proteger a la población y establecimientos comerciales con medidas de seguridad    </c:v>
                </c:pt>
              </c:strCache>
            </c:strRef>
          </c:cat>
          <c:val>
            <c:numRef>
              <c:f>'[GRAFICAS BASE PARA LA PRESENTACION TRIMESTRAL^.xlsx]Componente 5 3T23'!$C$5</c:f>
              <c:numCache>
                <c:formatCode>General</c:formatCode>
                <c:ptCount val="1"/>
                <c:pt idx="0">
                  <c:v>161424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96C-443C-9DFB-35E549362F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1391800"/>
        <c:axId val="47139062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222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TRIMESTRAL^.xlsx]Componente 5 3T23'!$C$3</c:f>
              <c:strCache>
                <c:ptCount val="1"/>
                <c:pt idx="0">
                  <c:v>Acciones realizadas para mitigar los riesgos y proteger a la población y establecimientos comerciales con medidas de seguridad    </c:v>
                </c:pt>
              </c:strCache>
            </c:strRef>
          </c:cat>
          <c:val>
            <c:numRef>
              <c:f>'[GRAFICAS BASE PARA LA PRESENTACION TRIMESTRAL^.xlsx]Componente 5 3T23'!$C$6</c:f>
              <c:numCache>
                <c:formatCode>0.00%</c:formatCode>
                <c:ptCount val="1"/>
                <c:pt idx="0">
                  <c:v>0.57183949781961041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96C-443C-9DFB-35E549362F2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1392976"/>
        <c:axId val="471392192"/>
      </c:lineChart>
      <c:catAx>
        <c:axId val="471391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1390624"/>
        <c:crosses val="autoZero"/>
        <c:auto val="1"/>
        <c:lblAlgn val="ctr"/>
        <c:lblOffset val="100"/>
        <c:noMultiLvlLbl val="0"/>
      </c:catAx>
      <c:valAx>
        <c:axId val="471390624"/>
        <c:scaling>
          <c:orientation val="minMax"/>
          <c:max val="12000"/>
          <c:min val="0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1391800"/>
        <c:crosses val="autoZero"/>
        <c:crossBetween val="between"/>
        <c:majorUnit val="3000"/>
      </c:valAx>
      <c:valAx>
        <c:axId val="471392192"/>
        <c:scaling>
          <c:orientation val="minMax"/>
          <c:max val="3.6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1392976"/>
        <c:crosses val="max"/>
        <c:crossBetween val="between"/>
      </c:valAx>
      <c:catAx>
        <c:axId val="47139297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471392192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alcanzadas durante el Cuarto trimestre del 2025 en unidades y porcentaje por actividad.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TRIMESTRAL^.xlsx]Actividades 5 3T23,'!$B$4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5 3T23,'!$C$2:$P$3</c:f>
              <c:strCache>
                <c:ptCount val="14"/>
                <c:pt idx="0">
                  <c:v>Spots.</c:v>
                </c:pt>
                <c:pt idx="1">
                  <c:v>Personas capacitadas.</c:v>
                </c:pt>
                <c:pt idx="2">
                  <c:v>Evaluación de guardavidas en materia de seguridad acuática.</c:v>
                </c:pt>
                <c:pt idx="3">
                  <c:v>Elaboración de Dictámenes Aprobatorios (anuencias) a comercios de bajo, mediano y alto riesgo.</c:v>
                </c:pt>
                <c:pt idx="4">
                  <c:v>Evaluación de Programas Internos de Protección Civil. </c:v>
                </c:pt>
                <c:pt idx="5">
                  <c:v>Elaboración de inspecciones a comercios de mediano y alto riesgo.</c:v>
                </c:pt>
                <c:pt idx="6">
                  <c:v>Evaluación de simulacros en ámbito privado y público.</c:v>
                </c:pt>
                <c:pt idx="7">
                  <c:v>Registro de prestadores de servicios autorizados en materia de Protección Civil</c:v>
                </c:pt>
                <c:pt idx="8">
                  <c:v>Atención de reportes de  emergencias en materia de gestión integral de riesgos y de protección civil.  </c:v>
                </c:pt>
                <c:pt idx="9">
                  <c:v>Atención médica prehospitalaria a personas ocasionadas por incidencias reportadas.</c:v>
                </c:pt>
                <c:pt idx="10">
                  <c:v>Supervisión  y atención a eventos públicos y privado de cualquier índole.</c:v>
                </c:pt>
                <c:pt idx="11">
                  <c:v>Verificación de refugios temporale con motivo de la temporada de Fenómenos Hidrometeorológicos.</c:v>
                </c:pt>
                <c:pt idx="12">
                  <c:v>Implementación de operativos con motivo a los diversos fenómenos naturales y antrópicos</c:v>
                </c:pt>
                <c:pt idx="13">
                  <c:v>Implementación de salvamentos, rescates y primeros auxilios en playas, cenotes y lagunas en el municipio.</c:v>
                </c:pt>
              </c:strCache>
            </c:strRef>
          </c:cat>
          <c:val>
            <c:numRef>
              <c:f>'[GRAFICAS BASE PARA LA PRESENTACION TRIMESTRAL^.xlsx]Actividades 5 3T23,'!$C$4:$P$4</c:f>
              <c:numCache>
                <c:formatCode>General</c:formatCode>
                <c:ptCount val="14"/>
                <c:pt idx="0">
                  <c:v>1103</c:v>
                </c:pt>
                <c:pt idx="1">
                  <c:v>752</c:v>
                </c:pt>
                <c:pt idx="2">
                  <c:v>150</c:v>
                </c:pt>
                <c:pt idx="3" formatCode="#,##0">
                  <c:v>4448</c:v>
                </c:pt>
                <c:pt idx="4" formatCode="#,##0">
                  <c:v>1528</c:v>
                </c:pt>
                <c:pt idx="5" formatCode="#,##0">
                  <c:v>1528</c:v>
                </c:pt>
                <c:pt idx="6" formatCode="#,##0">
                  <c:v>1132</c:v>
                </c:pt>
                <c:pt idx="7">
                  <c:v>0</c:v>
                </c:pt>
                <c:pt idx="8">
                  <c:v>132</c:v>
                </c:pt>
                <c:pt idx="9">
                  <c:v>98</c:v>
                </c:pt>
                <c:pt idx="10">
                  <c:v>121</c:v>
                </c:pt>
                <c:pt idx="11">
                  <c:v>0</c:v>
                </c:pt>
                <c:pt idx="12">
                  <c:v>13</c:v>
                </c:pt>
                <c:pt idx="13">
                  <c:v>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253-4502-AB89-7531DB323AE1}"/>
            </c:ext>
          </c:extLst>
        </c:ser>
        <c:ser>
          <c:idx val="1"/>
          <c:order val="1"/>
          <c:tx>
            <c:strRef>
              <c:f>'[GRAFICAS BASE PARA LA PRESENTACION TRIMESTRAL^.xlsx]Actividades 5 3T23,'!$B$5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5 3T23,'!$C$2:$P$3</c:f>
              <c:strCache>
                <c:ptCount val="14"/>
                <c:pt idx="0">
                  <c:v>Spots.</c:v>
                </c:pt>
                <c:pt idx="1">
                  <c:v>Personas capacitadas.</c:v>
                </c:pt>
                <c:pt idx="2">
                  <c:v>Evaluación de guardavidas en materia de seguridad acuática.</c:v>
                </c:pt>
                <c:pt idx="3">
                  <c:v>Elaboración de Dictámenes Aprobatorios (anuencias) a comercios de bajo, mediano y alto riesgo.</c:v>
                </c:pt>
                <c:pt idx="4">
                  <c:v>Evaluación de Programas Internos de Protección Civil. </c:v>
                </c:pt>
                <c:pt idx="5">
                  <c:v>Elaboración de inspecciones a comercios de mediano y alto riesgo.</c:v>
                </c:pt>
                <c:pt idx="6">
                  <c:v>Evaluación de simulacros en ámbito privado y público.</c:v>
                </c:pt>
                <c:pt idx="7">
                  <c:v>Registro de prestadores de servicios autorizados en materia de Protección Civil</c:v>
                </c:pt>
                <c:pt idx="8">
                  <c:v>Atención de reportes de  emergencias en materia de gestión integral de riesgos y de protección civil.  </c:v>
                </c:pt>
                <c:pt idx="9">
                  <c:v>Atención médica prehospitalaria a personas ocasionadas por incidencias reportadas.</c:v>
                </c:pt>
                <c:pt idx="10">
                  <c:v>Supervisión  y atención a eventos públicos y privado de cualquier índole.</c:v>
                </c:pt>
                <c:pt idx="11">
                  <c:v>Verificación de refugios temporale con motivo de la temporada de Fenómenos Hidrometeorológicos.</c:v>
                </c:pt>
                <c:pt idx="12">
                  <c:v>Implementación de operativos con motivo a los diversos fenómenos naturales y antrópicos</c:v>
                </c:pt>
                <c:pt idx="13">
                  <c:v>Implementación de salvamentos, rescates y primeros auxilios en playas, cenotes y lagunas en el municipio.</c:v>
                </c:pt>
              </c:strCache>
            </c:strRef>
          </c:cat>
          <c:val>
            <c:numRef>
              <c:f>'[GRAFICAS BASE PARA LA PRESENTACION TRIMESTRAL^.xlsx]Actividades 5 3T23,'!$C$5:$P$5</c:f>
              <c:numCache>
                <c:formatCode>General</c:formatCode>
                <c:ptCount val="14"/>
                <c:pt idx="0">
                  <c:v>1842</c:v>
                </c:pt>
                <c:pt idx="1">
                  <c:v>597</c:v>
                </c:pt>
                <c:pt idx="2">
                  <c:v>33</c:v>
                </c:pt>
                <c:pt idx="3">
                  <c:v>1409</c:v>
                </c:pt>
                <c:pt idx="4">
                  <c:v>1501</c:v>
                </c:pt>
                <c:pt idx="5">
                  <c:v>252</c:v>
                </c:pt>
                <c:pt idx="6" formatCode="#,##0">
                  <c:v>1501</c:v>
                </c:pt>
                <c:pt idx="7">
                  <c:v>2</c:v>
                </c:pt>
                <c:pt idx="8">
                  <c:v>64</c:v>
                </c:pt>
                <c:pt idx="9">
                  <c:v>421</c:v>
                </c:pt>
                <c:pt idx="10">
                  <c:v>190</c:v>
                </c:pt>
                <c:pt idx="11">
                  <c:v>14</c:v>
                </c:pt>
                <c:pt idx="12">
                  <c:v>8</c:v>
                </c:pt>
                <c:pt idx="13">
                  <c:v>62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253-4502-AB89-7531DB323AE1}"/>
            </c:ext>
          </c:extLst>
        </c:ser>
        <c:ser>
          <c:idx val="2"/>
          <c:order val="2"/>
          <c:tx>
            <c:strRef>
              <c:f>'[GRAFICAS BASE PARA LA PRESENTACION TRIMESTRAL^.xlsx]Actividades 5 3T23,'!$B$6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5 3T23,'!$C$2:$P$3</c:f>
              <c:strCache>
                <c:ptCount val="14"/>
                <c:pt idx="0">
                  <c:v>Spots.</c:v>
                </c:pt>
                <c:pt idx="1">
                  <c:v>Personas capacitadas.</c:v>
                </c:pt>
                <c:pt idx="2">
                  <c:v>Evaluación de guardavidas en materia de seguridad acuática.</c:v>
                </c:pt>
                <c:pt idx="3">
                  <c:v>Elaboración de Dictámenes Aprobatorios (anuencias) a comercios de bajo, mediano y alto riesgo.</c:v>
                </c:pt>
                <c:pt idx="4">
                  <c:v>Evaluación de Programas Internos de Protección Civil. </c:v>
                </c:pt>
                <c:pt idx="5">
                  <c:v>Elaboración de inspecciones a comercios de mediano y alto riesgo.</c:v>
                </c:pt>
                <c:pt idx="6">
                  <c:v>Evaluación de simulacros en ámbito privado y público.</c:v>
                </c:pt>
                <c:pt idx="7">
                  <c:v>Registro de prestadores de servicios autorizados en materia de Protección Civil</c:v>
                </c:pt>
                <c:pt idx="8">
                  <c:v>Atención de reportes de  emergencias en materia de gestión integral de riesgos y de protección civil.  </c:v>
                </c:pt>
                <c:pt idx="9">
                  <c:v>Atención médica prehospitalaria a personas ocasionadas por incidencias reportadas.</c:v>
                </c:pt>
                <c:pt idx="10">
                  <c:v>Supervisión  y atención a eventos públicos y privado de cualquier índole.</c:v>
                </c:pt>
                <c:pt idx="11">
                  <c:v>Verificación de refugios temporale con motivo de la temporada de Fenómenos Hidrometeorológicos.</c:v>
                </c:pt>
                <c:pt idx="12">
                  <c:v>Implementación de operativos con motivo a los diversos fenómenos naturales y antrópicos</c:v>
                </c:pt>
                <c:pt idx="13">
                  <c:v>Implementación de salvamentos, rescates y primeros auxilios en playas, cenotes y lagunas en el municipio.</c:v>
                </c:pt>
              </c:strCache>
            </c:strRef>
          </c:cat>
          <c:val>
            <c:numRef>
              <c:f>'[GRAFICAS BASE PARA LA PRESENTACION TRIMESTRAL^.xlsx]Actividades 5 3T23,'!$C$6:$P$6</c:f>
              <c:numCache>
                <c:formatCode>0.00%</c:formatCode>
                <c:ptCount val="14"/>
                <c:pt idx="0">
                  <c:v>1.669990933816863</c:v>
                </c:pt>
                <c:pt idx="1">
                  <c:v>0.7938829787234043</c:v>
                </c:pt>
                <c:pt idx="2">
                  <c:v>0.22</c:v>
                </c:pt>
                <c:pt idx="3">
                  <c:v>0.31677158273381295</c:v>
                </c:pt>
                <c:pt idx="4">
                  <c:v>0.98232984293193715</c:v>
                </c:pt>
                <c:pt idx="5">
                  <c:v>0.16492146596858639</c:v>
                </c:pt>
                <c:pt idx="6">
                  <c:v>1.3259717314487633</c:v>
                </c:pt>
                <c:pt idx="7">
                  <c:v>0</c:v>
                </c:pt>
                <c:pt idx="8">
                  <c:v>0.48484848484848486</c:v>
                </c:pt>
                <c:pt idx="9">
                  <c:v>4.295918367346939</c:v>
                </c:pt>
                <c:pt idx="10">
                  <c:v>1.5702479338842976</c:v>
                </c:pt>
                <c:pt idx="11">
                  <c:v>0</c:v>
                </c:pt>
                <c:pt idx="12">
                  <c:v>0.61538461538461542</c:v>
                </c:pt>
                <c:pt idx="13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253-4502-AB89-7531DB323AE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68370559"/>
        <c:axId val="1068370079"/>
      </c:barChart>
      <c:catAx>
        <c:axId val="10683705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068370079"/>
        <c:crosses val="autoZero"/>
        <c:auto val="1"/>
        <c:lblAlgn val="ctr"/>
        <c:lblOffset val="100"/>
        <c:noMultiLvlLbl val="0"/>
      </c:catAx>
      <c:valAx>
        <c:axId val="10683700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06837055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LOGRADAS DEL ACUMULADO ANUAL PROGRAMADAS EN EL 2025</a:t>
            </a: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TRIMESTRAL^.xlsx]Propósito1. 3T 23'!$B$10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BASE PARA LA PRESENTACION TRIMESTRAL^.xlsx]Propósito1.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'[GRAFICAS BASE PARA LA PRESENTACION TRIMESTRAL^.xlsx]Propósito1. 3T 23'!$C$10</c:f>
              <c:numCache>
                <c:formatCode>General</c:formatCode>
                <c:ptCount val="1"/>
                <c:pt idx="0">
                  <c:v>2400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F1-406C-85E4-52D50F7AEFE7}"/>
            </c:ext>
          </c:extLst>
        </c:ser>
        <c:ser>
          <c:idx val="1"/>
          <c:order val="1"/>
          <c:tx>
            <c:strRef>
              <c:f>'[GRAFICAS BASE PARA LA PRESENTACION TRIMESTRAL^.xlsx]Propósito1. 3T 23'!$B$11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lumMod val="110000"/>
                    <a:satMod val="105000"/>
                    <a:tint val="67000"/>
                  </a:schemeClr>
                </a:gs>
                <a:gs pos="50000">
                  <a:schemeClr val="accent3">
                    <a:lumMod val="105000"/>
                    <a:satMod val="103000"/>
                    <a:tint val="73000"/>
                  </a:schemeClr>
                </a:gs>
                <a:gs pos="100000">
                  <a:schemeClr val="accent3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3">
                  <a:shade val="95000"/>
                </a:schemeClr>
              </a:solidFill>
              <a:round/>
            </a:ln>
            <a:effectLst/>
          </c:spPr>
          <c:invertIfNegative val="0"/>
          <c:dLbls>
            <c:delete val="1"/>
          </c:dLbls>
          <c:cat>
            <c:strRef>
              <c:f>'[GRAFICAS BASE PARA LA PRESENTACION TRIMESTRAL^.xlsx]Propósito1.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'[GRAFICAS BASE PARA LA PRESENTACION TRIMESTRAL^.xlsx]Propósito1. 3T 23'!$C$11</c:f>
              <c:numCache>
                <c:formatCode>General</c:formatCode>
                <c:ptCount val="1"/>
                <c:pt idx="0">
                  <c:v>2400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F1-406C-85E4-52D50F7AEFE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468044472"/>
        <c:axId val="468045256"/>
      </c:barChart>
      <c:lineChart>
        <c:grouping val="standard"/>
        <c:varyColors val="0"/>
        <c:ser>
          <c:idx val="2"/>
          <c:order val="2"/>
          <c:tx>
            <c:strRef>
              <c:f>'[GRAFICAS BASE PARA LA PRESENTACION TRIMESTRAL^.xlsx]Propósito1. 3T 23'!$B$12</c:f>
              <c:strCache>
                <c:ptCount val="1"/>
                <c:pt idx="0">
                  <c:v>Porcentaje de Avance</c:v>
                </c:pt>
              </c:strCache>
            </c:strRef>
          </c:tx>
          <c:spPr>
            <a:ln w="158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TRIMESTRAL^.xlsx]Propósito1. 3T 23'!$C$3</c:f>
              <c:strCache>
                <c:ptCount val="1"/>
                <c:pt idx="0">
                  <c:v>Ciudadanas(os)</c:v>
                </c:pt>
              </c:strCache>
            </c:strRef>
          </c:cat>
          <c:val>
            <c:numRef>
              <c:f>'[GRAFICAS BASE PARA LA PRESENTACION TRIMESTRAL^.xlsx]Propósito1. 3T 23'!$C$12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EF1-406C-85E4-52D50F7AEF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6459664"/>
        <c:axId val="468046040"/>
      </c:lineChart>
      <c:catAx>
        <c:axId val="4680444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8045256"/>
        <c:crosses val="autoZero"/>
        <c:auto val="1"/>
        <c:lblAlgn val="ctr"/>
        <c:lblOffset val="100"/>
        <c:noMultiLvlLbl val="0"/>
      </c:catAx>
      <c:valAx>
        <c:axId val="468045256"/>
        <c:scaling>
          <c:orientation val="minMax"/>
          <c:max val="40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68044472"/>
        <c:crosses val="autoZero"/>
        <c:crossBetween val="between"/>
      </c:valAx>
      <c:valAx>
        <c:axId val="468046040"/>
        <c:scaling>
          <c:orientation val="minMax"/>
          <c:max val="1.5"/>
          <c:min val="1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high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6459664"/>
        <c:crosses val="max"/>
        <c:crossBetween val="between"/>
      </c:valAx>
      <c:catAx>
        <c:axId val="47645966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6804604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cap="none" spc="2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CUARTO 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cap="none" spc="20" baseline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1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lumMod val="110000"/>
                    <a:satMod val="105000"/>
                    <a:tint val="67000"/>
                  </a:schemeClr>
                </a:gs>
                <a:gs pos="50000">
                  <a:schemeClr val="accent1">
                    <a:lumMod val="105000"/>
                    <a:satMod val="103000"/>
                    <a:tint val="73000"/>
                  </a:schemeClr>
                </a:gs>
                <a:gs pos="100000">
                  <a:schemeClr val="accent1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1">
                  <a:shade val="95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7633-4322-81B9-62D6E7F6D0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BASE PARA LA PRESENTACION TRIMESTRAL^.xlsx]Componente 1 3T23'!$C$3</c:f>
              <c:strCache>
                <c:ptCount val="1"/>
                <c:pt idx="0">
                  <c:v>Resoluciones de las demandas ciudadanas.</c:v>
                </c:pt>
              </c:strCache>
            </c:strRef>
          </c:cat>
          <c:val>
            <c:numRef>
              <c:f>'[GRAFICAS BASE PARA LA PRESENTACION TRIMESTRAL^.xlsx]Componente 1 3T23'!$C$4</c:f>
              <c:numCache>
                <c:formatCode>General</c:formatCode>
                <c:ptCount val="1"/>
                <c:pt idx="0">
                  <c:v>625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633-4322-81B9-62D6E7F6D076}"/>
            </c:ext>
          </c:extLst>
        </c:ser>
        <c:ser>
          <c:idx val="1"/>
          <c:order val="1"/>
          <c:tx>
            <c:strRef>
              <c:f>'[GRAFICAS BASE PARA LA PRESENTACION TRIMESTRAL^.xlsx]Componente 1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lumMod val="110000"/>
                    <a:satMod val="105000"/>
                    <a:tint val="67000"/>
                  </a:schemeClr>
                </a:gs>
                <a:gs pos="50000">
                  <a:schemeClr val="accent2">
                    <a:lumMod val="105000"/>
                    <a:satMod val="103000"/>
                    <a:tint val="73000"/>
                  </a:schemeClr>
                </a:gs>
                <a:gs pos="100000">
                  <a:schemeClr val="accent2">
                    <a:lumMod val="105000"/>
                    <a:satMod val="109000"/>
                    <a:tint val="81000"/>
                  </a:schemeClr>
                </a:gs>
              </a:gsLst>
              <a:lin ang="5400000" scaled="0"/>
            </a:gradFill>
            <a:ln w="9525" cap="flat" cmpd="sng" algn="ctr">
              <a:solidFill>
                <a:schemeClr val="accent2">
                  <a:shade val="95000"/>
                </a:schemeClr>
              </a:solidFill>
              <a:round/>
            </a:ln>
            <a:effectLst/>
          </c:spPr>
          <c:invertIfNegative val="0"/>
          <c:dLbls>
            <c:dLbl>
              <c:idx val="0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7633-4322-81B9-62D6E7F6D0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BASE PARA LA PRESENTACION TRIMESTRAL^.xlsx]Componente 1 3T23'!$C$3</c:f>
              <c:strCache>
                <c:ptCount val="1"/>
                <c:pt idx="0">
                  <c:v>Resoluciones de las demandas ciudadanas.</c:v>
                </c:pt>
              </c:strCache>
            </c:strRef>
          </c:cat>
          <c:val>
            <c:numRef>
              <c:f>'[GRAFICAS BASE PARA LA PRESENTACION TRIMESTRAL^.xlsx]Componente 1 3T23'!$C$5</c:f>
              <c:numCache>
                <c:formatCode>General</c:formatCode>
                <c:ptCount val="1"/>
                <c:pt idx="0">
                  <c:v>1172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7633-4322-81B9-62D6E7F6D0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76460448"/>
        <c:axId val="47645888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158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showLegendKey val="0"/>
              <c:showVal val="1"/>
              <c:showCatName val="0"/>
              <c:showSerName val="1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633-4322-81B9-62D6E7F6D07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BASE PARA LA PRESENTACION TRIMESTRAL^.xlsx]Componente 1 3T23'!$C$3</c:f>
              <c:strCache>
                <c:ptCount val="1"/>
                <c:pt idx="0">
                  <c:v>Resoluciones de las demandas ciudadanas.</c:v>
                </c:pt>
              </c:strCache>
            </c:strRef>
          </c:cat>
          <c:val>
            <c:numRef>
              <c:f>'[GRAFICAS BASE PARA LA PRESENTACION TRIMESTRAL^.xlsx]Componente 1 3T23'!$C$6</c:f>
              <c:numCache>
                <c:formatCode>0.00%</c:formatCode>
                <c:ptCount val="1"/>
                <c:pt idx="0">
                  <c:v>1.8752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7633-4322-81B9-62D6E7F6D07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73448904"/>
        <c:axId val="473448512"/>
      </c:lineChart>
      <c:catAx>
        <c:axId val="476460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6458880"/>
        <c:crosses val="autoZero"/>
        <c:auto val="1"/>
        <c:lblAlgn val="ctr"/>
        <c:lblOffset val="100"/>
        <c:noMultiLvlLbl val="0"/>
      </c:catAx>
      <c:valAx>
        <c:axId val="476458880"/>
        <c:scaling>
          <c:orientation val="minMax"/>
          <c:max val="3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6460448"/>
        <c:crosses val="autoZero"/>
        <c:crossBetween val="between"/>
        <c:majorUnit val="50"/>
      </c:valAx>
      <c:valAx>
        <c:axId val="473448512"/>
        <c:scaling>
          <c:orientation val="minMax"/>
          <c:max val="1.5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0" i="0" u="none" strike="noStrike" kern="1200" cap="all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0" i="0" u="none" strike="noStrike" kern="1200" cap="all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473448904"/>
        <c:crosses val="max"/>
        <c:crossBetween val="between"/>
      </c:valAx>
      <c:catAx>
        <c:axId val="473448904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473448512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ACTIVIDAD </a:t>
            </a:r>
          </a:p>
          <a:p>
            <a:pPr>
              <a:defRPr/>
            </a:pPr>
            <a:r>
              <a:rPr lang="es-US"/>
              <a:t>CUARTO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TRIMESTRAL^.xlsx]Actividades 1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1 3T23'!$C$3:$E$3</c:f>
              <c:strCache>
                <c:ptCount val="3"/>
                <c:pt idx="0">
                  <c:v>Apoyos administrativos y financieros.</c:v>
                </c:pt>
                <c:pt idx="1">
                  <c:v>Gestión de las sesiones de Cabildo</c:v>
                </c:pt>
                <c:pt idx="2">
                  <c:v>Atención a solicitudes formuladas por la ciudadania.</c:v>
                </c:pt>
              </c:strCache>
            </c:strRef>
          </c:cat>
          <c:val>
            <c:numRef>
              <c:f>'[GRAFICAS BASE PARA LA PRESENTACION TRIMESTRAL^.xlsx]Actividades 1 3T23'!$C$4:$E$4</c:f>
              <c:numCache>
                <c:formatCode>General</c:formatCode>
                <c:ptCount val="3"/>
                <c:pt idx="0">
                  <c:v>239</c:v>
                </c:pt>
                <c:pt idx="1">
                  <c:v>8</c:v>
                </c:pt>
                <c:pt idx="2">
                  <c:v>135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D7-429A-96BB-0120A9D86E1E}"/>
            </c:ext>
          </c:extLst>
        </c:ser>
        <c:ser>
          <c:idx val="1"/>
          <c:order val="1"/>
          <c:tx>
            <c:strRef>
              <c:f>'[GRAFICAS BASE PARA LA PRESENTACION TRIMESTRAL^.xlsx]Actividades 1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1 3T23'!$C$3:$E$3</c:f>
              <c:strCache>
                <c:ptCount val="3"/>
                <c:pt idx="0">
                  <c:v>Apoyos administrativos y financieros.</c:v>
                </c:pt>
                <c:pt idx="1">
                  <c:v>Gestión de las sesiones de Cabildo</c:v>
                </c:pt>
                <c:pt idx="2">
                  <c:v>Atención a solicitudes formuladas por la ciudadania.</c:v>
                </c:pt>
              </c:strCache>
            </c:strRef>
          </c:cat>
          <c:val>
            <c:numRef>
              <c:f>'[GRAFICAS BASE PARA LA PRESENTACION TRIMESTRAL^.xlsx]Actividades 1 3T23'!$C$5:$E$5</c:f>
              <c:numCache>
                <c:formatCode>General</c:formatCode>
                <c:ptCount val="3"/>
                <c:pt idx="0">
                  <c:v>253</c:v>
                </c:pt>
                <c:pt idx="1">
                  <c:v>10</c:v>
                </c:pt>
                <c:pt idx="2">
                  <c:v>341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BD7-429A-96BB-0120A9D86E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174736"/>
        <c:axId val="8617512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TRIMESTRAL^.xlsx]Actividades 1 3T23'!$C$3:$E$3</c:f>
              <c:strCache>
                <c:ptCount val="3"/>
                <c:pt idx="0">
                  <c:v>Apoyos administrativos y financieros.</c:v>
                </c:pt>
                <c:pt idx="1">
                  <c:v>Gestión de las sesiones de Cabildo</c:v>
                </c:pt>
                <c:pt idx="2">
                  <c:v>Atención a solicitudes formuladas por la ciudadania.</c:v>
                </c:pt>
              </c:strCache>
            </c:strRef>
          </c:cat>
          <c:val>
            <c:numRef>
              <c:f>'[GRAFICAS BASE PARA LA PRESENTACION TRIMESTRAL^.xlsx]Actividades 1 3T23'!$C$6:$E$6</c:f>
              <c:numCache>
                <c:formatCode>0.00%</c:formatCode>
                <c:ptCount val="3"/>
                <c:pt idx="0">
                  <c:v>1.0585774058577406</c:v>
                </c:pt>
                <c:pt idx="1">
                  <c:v>1.25</c:v>
                </c:pt>
                <c:pt idx="2">
                  <c:v>2.5259259259259261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BD7-429A-96BB-0120A9D86E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173952"/>
        <c:axId val="86176696"/>
      </c:lineChart>
      <c:catAx>
        <c:axId val="861747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75128"/>
        <c:crosses val="autoZero"/>
        <c:auto val="1"/>
        <c:lblAlgn val="ctr"/>
        <c:lblOffset val="100"/>
        <c:noMultiLvlLbl val="0"/>
      </c:catAx>
      <c:valAx>
        <c:axId val="8617512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74736"/>
        <c:crosses val="autoZero"/>
        <c:crossBetween val="between"/>
      </c:valAx>
      <c:valAx>
        <c:axId val="86176696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73952"/>
        <c:crosses val="max"/>
        <c:crossBetween val="between"/>
      </c:valAx>
      <c:catAx>
        <c:axId val="8617395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176696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DEL CUARTO TRIMESTRE 2025 EN UNIDADES Y PORCENTAJE DE AVANCE</a:t>
            </a:r>
          </a:p>
        </c:rich>
      </c:tx>
      <c:layout>
        <c:manualLayout>
          <c:xMode val="edge"/>
          <c:yMode val="edge"/>
          <c:x val="8.7421782798210834E-2"/>
          <c:y val="2.82958709672116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7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BASE PARA LA PRESENTACION TRIMESTRAL^.xlsx]Componente 7 3T23'!$C$3</c:f>
              <c:strCache>
                <c:ptCount val="1"/>
                <c:pt idx="0">
                  <c:v>Solicitudes administrativas.</c:v>
                </c:pt>
              </c:strCache>
            </c:strRef>
          </c:cat>
          <c:val>
            <c:numRef>
              <c:f>'[GRAFICAS BASE PARA LA PRESENTACION TRIMESTRAL^.xlsx]Componente 7 3T23'!$C$4</c:f>
              <c:numCache>
                <c:formatCode>General</c:formatCode>
                <c:ptCount val="1"/>
                <c:pt idx="0">
                  <c:v>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A29-463F-BE8A-F5BEE3CA8C3A}"/>
            </c:ext>
          </c:extLst>
        </c:ser>
        <c:ser>
          <c:idx val="1"/>
          <c:order val="1"/>
          <c:tx>
            <c:strRef>
              <c:f>'[GRAFICAS BASE PARA LA PRESENTACION TRIMESTRAL^.xlsx]Componente 7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BASE PARA LA PRESENTACION TRIMESTRAL^.xlsx]Componente 7 3T23'!$C$3</c:f>
              <c:strCache>
                <c:ptCount val="1"/>
                <c:pt idx="0">
                  <c:v>Solicitudes administrativas.</c:v>
                </c:pt>
              </c:strCache>
            </c:strRef>
          </c:cat>
          <c:val>
            <c:numRef>
              <c:f>'[GRAFICAS BASE PARA LA PRESENTACION TRIMESTRAL^.xlsx]Componente 7 3T23'!$C$5</c:f>
              <c:numCache>
                <c:formatCode>General</c:formatCode>
                <c:ptCount val="1"/>
                <c:pt idx="0">
                  <c:v>304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A29-463F-BE8A-F5BEE3CA8C3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86115336"/>
        <c:axId val="86116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31750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6781444285031087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9A29-463F-BE8A-F5BEE3CA8C3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tx2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'[GRAFICAS BASE PARA LA PRESENTACION TRIMESTRAL^.xlsx]Componente 7 3T23'!$C$3</c:f>
              <c:strCache>
                <c:ptCount val="1"/>
                <c:pt idx="0">
                  <c:v>Solicitudes administrativas.</c:v>
                </c:pt>
              </c:strCache>
            </c:strRef>
          </c:cat>
          <c:val>
            <c:numRef>
              <c:f>'[GRAFICAS BASE PARA LA PRESENTACION TRIMESTRAL^.xlsx]Componente 7 3T23'!$C$6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9A29-463F-BE8A-F5BEE3CA8C3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111416"/>
        <c:axId val="86115728"/>
      </c:lineChart>
      <c:catAx>
        <c:axId val="861153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16904"/>
        <c:crosses val="autoZero"/>
        <c:auto val="1"/>
        <c:lblAlgn val="ctr"/>
        <c:lblOffset val="100"/>
        <c:noMultiLvlLbl val="0"/>
      </c:catAx>
      <c:valAx>
        <c:axId val="86116904"/>
        <c:scaling>
          <c:orientation val="minMax"/>
          <c:max val="250"/>
          <c:min val="60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15336"/>
        <c:crosses val="autoZero"/>
        <c:crossBetween val="between"/>
        <c:majorUnit val="20"/>
      </c:valAx>
      <c:valAx>
        <c:axId val="86115728"/>
        <c:scaling>
          <c:orientation val="minMax"/>
          <c:max val="1.100000000000000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900" b="1" i="0" u="none" strike="noStrike" kern="1200" baseline="0">
                    <a:solidFill>
                      <a:schemeClr val="tx2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tx2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111416"/>
        <c:crosses val="max"/>
        <c:crossBetween val="between"/>
      </c:valAx>
      <c:catAx>
        <c:axId val="8611141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115728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cap="none" spc="0" normalizeH="0" baseline="0">
                <a:solidFill>
                  <a:schemeClr val="dk1">
                    <a:lumMod val="50000"/>
                    <a:lumOff val="50000"/>
                  </a:schemeClr>
                </a:solidFill>
                <a:latin typeface="+mj-lt"/>
                <a:ea typeface="+mj-ea"/>
                <a:cs typeface="+mj-cs"/>
              </a:defRPr>
            </a:pPr>
            <a:r>
              <a:rPr lang="es-MX"/>
              <a:t>Metas alcanzadas durante el Cuarto Trimestre del 2025 en unidades y porcentaje por actividad.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cap="none" spc="0" normalizeH="0" baseline="0">
              <a:solidFill>
                <a:schemeClr val="dk1">
                  <a:lumMod val="50000"/>
                  <a:lumOff val="50000"/>
                </a:schemeClr>
              </a:solidFill>
              <a:latin typeface="+mj-lt"/>
              <a:ea typeface="+mj-ea"/>
              <a:cs typeface="+mj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TRIMESTRAL^.xlsx]Actividades 7 3T23'!$B$4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7 3T23'!$C$3:$E$3</c:f>
              <c:strCache>
                <c:ptCount val="3"/>
                <c:pt idx="0">
                  <c:v>Documentos de movimientos de personal.</c:v>
                </c:pt>
                <c:pt idx="1">
                  <c:v>Gestiones Técnicas.</c:v>
                </c:pt>
                <c:pt idx="2">
                  <c:v>Solicitudes de Recursos Materiales. </c:v>
                </c:pt>
              </c:strCache>
            </c:strRef>
          </c:cat>
          <c:val>
            <c:numRef>
              <c:f>'[GRAFICAS BASE PARA LA PRESENTACION TRIMESTRAL^.xlsx]Actividades 7 3T23'!$C$4:$E$4</c:f>
              <c:numCache>
                <c:formatCode>General</c:formatCode>
                <c:ptCount val="3"/>
                <c:pt idx="0">
                  <c:v>37</c:v>
                </c:pt>
                <c:pt idx="1">
                  <c:v>98</c:v>
                </c:pt>
                <c:pt idx="2">
                  <c:v>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CA2-41BF-A367-483BE4729436}"/>
            </c:ext>
          </c:extLst>
        </c:ser>
        <c:ser>
          <c:idx val="1"/>
          <c:order val="1"/>
          <c:tx>
            <c:strRef>
              <c:f>'[GRAFICAS BASE PARA LA PRESENTACION TRIMESTRAL^.xlsx]Actividades 7 3T23'!$B$5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7 3T23'!$C$3:$E$3</c:f>
              <c:strCache>
                <c:ptCount val="3"/>
                <c:pt idx="0">
                  <c:v>Documentos de movimientos de personal.</c:v>
                </c:pt>
                <c:pt idx="1">
                  <c:v>Gestiones Técnicas.</c:v>
                </c:pt>
                <c:pt idx="2">
                  <c:v>Solicitudes de Recursos Materiales. </c:v>
                </c:pt>
              </c:strCache>
            </c:strRef>
          </c:cat>
          <c:val>
            <c:numRef>
              <c:f>'[GRAFICAS BASE PARA LA PRESENTACION TRIMESTRAL^.xlsx]Actividades 7 3T23'!$C$5:$E$5</c:f>
              <c:numCache>
                <c:formatCode>General</c:formatCode>
                <c:ptCount val="3"/>
                <c:pt idx="0">
                  <c:v>37</c:v>
                </c:pt>
                <c:pt idx="1">
                  <c:v>98</c:v>
                </c:pt>
                <c:pt idx="2">
                  <c:v>111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CA2-41BF-A367-483BE4729436}"/>
            </c:ext>
          </c:extLst>
        </c:ser>
        <c:ser>
          <c:idx val="2"/>
          <c:order val="2"/>
          <c:tx>
            <c:strRef>
              <c:f>'[GRAFICAS BASE PARA LA PRESENTACION TRIMESTRAL^.xlsx]Actividades 7 3T23'!$B$6</c:f>
              <c:strCache>
                <c:ptCount val="1"/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TRIMESTRAL^.xlsx]Actividades 7 3T23'!$C$3:$E$3</c:f>
              <c:strCache>
                <c:ptCount val="3"/>
                <c:pt idx="0">
                  <c:v>Documentos de movimientos de personal.</c:v>
                </c:pt>
                <c:pt idx="1">
                  <c:v>Gestiones Técnicas.</c:v>
                </c:pt>
                <c:pt idx="2">
                  <c:v>Solicitudes de Recursos Materiales. </c:v>
                </c:pt>
              </c:strCache>
            </c:strRef>
          </c:cat>
          <c:val>
            <c:numRef>
              <c:f>'[GRAFICAS BASE PARA LA PRESENTACION TRIMESTRAL^.xlsx]Actividades 7 3T23'!$C$6:$E$6</c:f>
              <c:numCache>
                <c:formatCode>0.00%</c:formatCode>
                <c:ptCount val="3"/>
                <c:pt idx="0">
                  <c:v>1</c:v>
                </c:pt>
                <c:pt idx="1">
                  <c:v>1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CA2-41BF-A367-483BE47294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55130176"/>
        <c:axId val="1255129696"/>
      </c:barChart>
      <c:catAx>
        <c:axId val="12551301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255129696"/>
        <c:crosses val="autoZero"/>
        <c:auto val="1"/>
        <c:lblAlgn val="ctr"/>
        <c:lblOffset val="100"/>
        <c:noMultiLvlLbl val="0"/>
      </c:catAx>
      <c:valAx>
        <c:axId val="12551296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900" b="1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255130176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80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US"/>
              <a:t>CUARTO</a:t>
            </a:r>
            <a:r>
              <a:rPr lang="es-MX"/>
              <a:t>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TRIMESTRAL^.xlsx]Componente DRHH'!$B$4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TRIMESTRAL^.xlsx]Componente DRHH'!$C$3</c:f>
              <c:strCache>
                <c:ptCount val="1"/>
                <c:pt idx="0">
                  <c:v>Atención a quejas y recomendaciones en materia de Derechos Humanos brindadas </c:v>
                </c:pt>
              </c:strCache>
            </c:strRef>
          </c:cat>
          <c:val>
            <c:numRef>
              <c:f>'[GRAFICAS BASE PARA LA PRESENTACION TRIMESTRAL^.xlsx]Componente DRHH'!$C$4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2F-48ED-9D69-8F202C191125}"/>
            </c:ext>
          </c:extLst>
        </c:ser>
        <c:ser>
          <c:idx val="1"/>
          <c:order val="1"/>
          <c:tx>
            <c:strRef>
              <c:f>'[GRAFICAS BASE PARA LA PRESENTACION TRIMESTRAL^.xlsx]Componente DRHH'!$B$5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TRIMESTRAL^.xlsx]Componente DRHH'!$C$3</c:f>
              <c:strCache>
                <c:ptCount val="1"/>
                <c:pt idx="0">
                  <c:v>Atención a quejas y recomendaciones en materia de Derechos Humanos brindadas </c:v>
                </c:pt>
              </c:strCache>
            </c:strRef>
          </c:cat>
          <c:val>
            <c:numRef>
              <c:f>'[GRAFICAS BASE PARA LA PRESENTACION TRIMESTRAL^.xlsx]Componente DRHH'!$C$5</c:f>
              <c:numCache>
                <c:formatCode>General</c:formatCode>
                <c:ptCount val="1"/>
                <c:pt idx="0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2F-48ED-9D69-8F202C1911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356184"/>
        <c:axId val="86364416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'[GRAFICAS BASE PARA LA PRESENTACION TRIMESTRAL^.xlsx]Componente DRHH'!$C$3</c:f>
              <c:strCache>
                <c:ptCount val="1"/>
                <c:pt idx="0">
                  <c:v>Atención a quejas y recomendaciones en materia de Derechos Humanos brindadas </c:v>
                </c:pt>
              </c:strCache>
            </c:strRef>
          </c:cat>
          <c:val>
            <c:numRef>
              <c:f>'[GRAFICAS BASE PARA LA PRESENTACION TRIMESTRAL^.xlsx]Componente DRHH'!$C$6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C2F-48ED-9D69-8F202C1911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86356576"/>
        <c:axId val="86356968"/>
      </c:lineChart>
      <c:catAx>
        <c:axId val="86356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64416"/>
        <c:crosses val="autoZero"/>
        <c:auto val="1"/>
        <c:lblAlgn val="ctr"/>
        <c:lblOffset val="100"/>
        <c:noMultiLvlLbl val="0"/>
      </c:catAx>
      <c:valAx>
        <c:axId val="86364416"/>
        <c:scaling>
          <c:orientation val="minMax"/>
          <c:max val="24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6184"/>
        <c:crosses val="autoZero"/>
        <c:crossBetween val="between"/>
        <c:majorUnit val="6"/>
      </c:valAx>
      <c:valAx>
        <c:axId val="86356968"/>
        <c:scaling>
          <c:orientation val="minMax"/>
          <c:max val="1.0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86356576"/>
        <c:crosses val="max"/>
        <c:crossBetween val="between"/>
      </c:valAx>
      <c:catAx>
        <c:axId val="86356576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86356968"/>
        <c:crosses val="max"/>
        <c:auto val="1"/>
        <c:lblAlgn val="ctr"/>
        <c:lblOffset val="100"/>
        <c:noMultiLvlLbl val="0"/>
      </c:cat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META PLANEADA Y ALCANZADA A NIVEL COMPONENTE </a:t>
            </a:r>
          </a:p>
          <a:p>
            <a:pPr>
              <a:defRPr/>
            </a:pPr>
            <a:r>
              <a:rPr lang="es-US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CUARTO</a:t>
            </a:r>
            <a:r>
              <a:rPr lang="es-MX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 TRIMESTRE 2025</a:t>
            </a:r>
          </a:p>
          <a:p>
            <a:pPr>
              <a:defRPr/>
            </a:pPr>
            <a:r>
              <a:rPr lang="es-MX" sz="14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</a:rPr>
              <a:t>EN UNIDADES Y PORCENTAJE DE AVANCE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'[GRAFICAS BASE PARA LA PRESENTACION TRIMESTRAL^.xlsx]Actividad Derechos Human'!$C$3</c:f>
              <c:strCache>
                <c:ptCount val="1"/>
                <c:pt idx="0">
                  <c:v>Asesorias juridicas, capacitación y atención a quejas en materia de Derechos Humanos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 Derechos Human'!$B$4:$B$6</c:f>
              <c:strCache>
                <c:ptCount val="2"/>
                <c:pt idx="0">
                  <c:v>Meta Planeada</c:v>
                </c:pt>
                <c:pt idx="1">
                  <c:v>Meta Alcanzada</c:v>
                </c:pt>
              </c:strCache>
            </c:strRef>
          </c:cat>
          <c:val>
            <c:numRef>
              <c:f>'[GRAFICAS BASE PARA LA PRESENTACION TRIMESTRAL^.xlsx]Actividad Derechos Human'!$C$4:$C$6</c:f>
              <c:numCache>
                <c:formatCode>General</c:formatCode>
                <c:ptCount val="3"/>
                <c:pt idx="0">
                  <c:v>10</c:v>
                </c:pt>
                <c:pt idx="1">
                  <c:v>10</c:v>
                </c:pt>
                <c:pt idx="2" formatCode="0.00%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FF-485C-A86C-C8BD5909EE1A}"/>
            </c:ext>
          </c:extLst>
        </c:ser>
        <c:ser>
          <c:idx val="1"/>
          <c:order val="1"/>
          <c:tx>
            <c:strRef>
              <c:f>'[GRAFICAS BASE PARA LA PRESENTACION TRIMESTRAL^.xlsx]Actividad Derechos Human'!$D$3</c:f>
              <c:strCache>
                <c:ptCount val="1"/>
                <c:pt idx="0">
                  <c:v>Capacitaciones especializadas en materia de Derechos Humanos y No Discriminación a personas del servicio publico y población en general.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 Derechos Human'!$B$4:$B$6</c:f>
              <c:strCache>
                <c:ptCount val="2"/>
                <c:pt idx="0">
                  <c:v>Meta Planeada</c:v>
                </c:pt>
                <c:pt idx="1">
                  <c:v>Meta Alcanzada</c:v>
                </c:pt>
              </c:strCache>
            </c:strRef>
          </c:cat>
          <c:val>
            <c:numRef>
              <c:f>'[GRAFICAS BASE PARA LA PRESENTACION TRIMESTRAL^.xlsx]Actividad Derechos Human'!$D$4:$D$6</c:f>
              <c:numCache>
                <c:formatCode>General</c:formatCode>
                <c:ptCount val="3"/>
                <c:pt idx="0">
                  <c:v>6</c:v>
                </c:pt>
                <c:pt idx="1">
                  <c:v>6</c:v>
                </c:pt>
                <c:pt idx="2" formatCode="0.00%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2FF-485C-A86C-C8BD5909EE1A}"/>
            </c:ext>
          </c:extLst>
        </c:ser>
        <c:ser>
          <c:idx val="2"/>
          <c:order val="2"/>
          <c:tx>
            <c:strRef>
              <c:f>'[GRAFICAS BASE PARA LA PRESENTACION TRIMESTRAL^.xlsx]Actividad Derechos Human'!$E$3</c:f>
              <c:strCache>
                <c:ptCount val="1"/>
                <c:pt idx="0">
                  <c:v>Mesas de trabajo con instituciones estatales o federales vinculadas a los derechos humanos y/o organizaciones de la sociedad civil con objeto social en derechos humanos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'[GRAFICAS BASE PARA LA PRESENTACION TRIMESTRAL^.xlsx]Actividad Derechos Human'!$B$4:$B$6</c:f>
              <c:strCache>
                <c:ptCount val="2"/>
                <c:pt idx="0">
                  <c:v>Meta Planeada</c:v>
                </c:pt>
                <c:pt idx="1">
                  <c:v>Meta Alcanzada</c:v>
                </c:pt>
              </c:strCache>
            </c:strRef>
          </c:cat>
          <c:val>
            <c:numRef>
              <c:f>'[GRAFICAS BASE PARA LA PRESENTACION TRIMESTRAL^.xlsx]Actividad Derechos Human'!$E$4:$E$6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 formatCode="0.00%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2FF-485C-A86C-C8BD5909EE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03768159"/>
        <c:axId val="1803768639"/>
      </c:barChart>
      <c:catAx>
        <c:axId val="180376815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803768639"/>
        <c:crosses val="autoZero"/>
        <c:auto val="1"/>
        <c:lblAlgn val="ctr"/>
        <c:lblOffset val="100"/>
        <c:noMultiLvlLbl val="0"/>
      </c:catAx>
      <c:valAx>
        <c:axId val="18037686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1803768159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</c:dTable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'[GRAFICAS BASE PARA LA PRESENTACION TRIMESTRAL^.xlsx]Componente 4 3T23'!$B$4:$B$6</cx:f>
        <cx:lvl ptCount="3">
          <cx:pt idx="0">Meta Planeada</cx:pt>
          <cx:pt idx="1">Meta Alcanzada</cx:pt>
          <cx:pt idx="2">procentaje alcanzado </cx:pt>
        </cx:lvl>
      </cx:strDim>
      <cx:numDim type="size">
        <cx:f>'[GRAFICAS BASE PARA LA PRESENTACION TRIMESTRAL^.xlsx]Componente 4 3T23'!$C$4:$C$6</cx:f>
        <cx:lvl ptCount="3" formatCode="Estándar">
          <cx:pt idx="0">4</cx:pt>
          <cx:pt idx="1">14</cx:pt>
          <cx:pt idx="2">18</cx:pt>
        </cx:lvl>
      </cx:numDim>
    </cx:data>
  </cx:chartData>
  <cx:chart>
    <cx:title pos="t" align="ctr" overlay="0">
      <cx:tx>
        <cx:txData>
          <cx:v>Metas alcanzadas durante el Cuarto trimestre del 2025 en unidades y porcentaje por componente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/>
          </a:pPr>
          <a:r>
            <a:rPr lang="es-MX" sz="1400" b="0" i="0" u="none" strike="noStrike" baseline="0">
              <a:solidFill>
                <a:sysClr val="windowText" lastClr="000000">
                  <a:lumMod val="65000"/>
                  <a:lumOff val="35000"/>
                </a:sysClr>
              </a:solidFill>
              <a:latin typeface="Calibri" panose="020F0502020204030204"/>
            </a:rPr>
            <a:t>Metas alcanzadas durante el Cuarto trimestre del 2025 en unidades y porcentaje por componente</a:t>
          </a:r>
        </a:p>
      </cx:txPr>
    </cx:title>
    <cx:plotArea>
      <cx:plotAreaRegion>
        <cx:series layoutId="sunburst" uniqueId="{EFCBAF0B-8641-4C91-A55D-8F0F23C75007}">
          <cx:tx>
            <cx:txData>
              <cx:f>'[GRAFICAS BASE PARA LA PRESENTACION TRIMESTRAL^.xlsx]Componente 4 3T23'!$C$2:$C$3</cx:f>
              <cx:v>Estrategias de mejoramiento  de transporte y vialidad.</cx:v>
            </cx:txData>
          </cx:tx>
          <cx:dataLabels pos="ctr">
            <cx:visibility seriesName="0" categoryName="1" value="0"/>
          </cx:dataLabels>
          <cx:dataId val="0"/>
        </cx:series>
      </cx:plotAreaRegion>
    </cx:plotArea>
    <cx:legend pos="r" align="ctr" overlay="0"/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1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2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1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7.xml><?xml version="1.0" encoding="utf-8"?>
<cs:chartStyle xmlns:cs="http://schemas.microsoft.com/office/drawing/2012/chartStyle" xmlns:a="http://schemas.openxmlformats.org/drawingml/2006/main" id="38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lt1"/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9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>
      <cs:styleClr val="auto"/>
    </cs:effectRef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pattFill prst="narHorz">
        <a:fgClr>
          <a:schemeClr val="phClr"/>
        </a:fgClr>
        <a:bgClr>
          <a:schemeClr val="phClr">
            <a:lumMod val="20000"/>
            <a:lumOff val="80000"/>
          </a:schemeClr>
        </a:bgClr>
      </a:pattFill>
      <a:effectLst>
        <a:innerShdw blurRad="114300">
          <a:schemeClr val="phClr"/>
        </a:inn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tx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15875" cap="flat" cmpd="sng" algn="ctr">
        <a:solidFill>
          <a:schemeClr val="tx1">
            <a:lumMod val="65000"/>
            <a:lumOff val="3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800" b="1" kern="1200" cap="all" spc="1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22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b="0" kern="1200" cap="none" spc="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dk1">
          <a:lumMod val="15000"/>
          <a:lumOff val="85000"/>
        </a:schemeClr>
      </a:solidFill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810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8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tx1">
        <a:lumMod val="65000"/>
        <a:lumOff val="35000"/>
      </a:schemeClr>
    </cs:fontRef>
    <cs:defRPr sz="2000" b="0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round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290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0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800" kern="1200" cap="all" spc="120" normalizeH="0" baseline="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800" b="0" i="0" u="none" strike="noStrike" kern="1200" baseline="0"/>
    <cs:bodyPr rot="-5400000" spcFirstLastPara="1" vertOverflow="clip" horzOverflow="clip" vert="horz" wrap="square" lIns="38100" tIns="19050" rIns="38100" bIns="19050" anchor="ctr" anchorCtr="1">
      <a:spAutoFit/>
    </cs:bodyPr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phClr"/>
        </a:solidFill>
        <a:round/>
      </a:ln>
    </cs:spPr>
  </cs:dataPointMarker>
  <cs:dataPointMarkerLayout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15000"/>
            <a:lumOff val="8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600" b="1" kern="1200" cap="all" spc="12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8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23.xml><?xml version="1.0" encoding="utf-8"?>
<cs:chartStyle xmlns:cs="http://schemas.microsoft.com/office/drawing/2012/chartStyle" xmlns:a="http://schemas.openxmlformats.org/drawingml/2006/main" id="22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25">
  <cs:axisTitle>
    <cs:lnRef idx="0"/>
    <cs:fillRef idx="0"/>
    <cs:effectRef idx="0"/>
    <cs:fontRef idx="minor">
      <a:schemeClr val="tx1">
        <a:lumMod val="50000"/>
        <a:lumOff val="50000"/>
      </a:schemeClr>
    </cs:fontRef>
    <cs:defRPr sz="900" kern="1200" cap="all"/>
  </cs:axisTitle>
  <cs:category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>
  <cs:dataPoint3D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3D>
  <cs:dataPointLine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158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2">
      <cs:styleClr val="auto"/>
    </cs:fillRef>
    <cs:effectRef idx="1"/>
    <cs:fontRef idx="minor">
      <a:schemeClr val="dk1"/>
    </cs:fontRef>
    <cs:spPr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5"/>
  <cs:dataPointWirefram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50000"/>
        <a:lumOff val="50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75000"/>
            <a:lumOff val="2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tx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50000"/>
        <a:lumOff val="50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1">
        <a:lumMod val="50000"/>
        <a:lumOff val="50000"/>
      </a:schemeClr>
    </cs:fontRef>
    <cs:defRPr sz="1400" kern="1200" cap="none" spc="20" baseline="0"/>
  </cs:title>
  <cs:trendline>
    <cs:lnRef idx="0">
      <cs:styleClr val="auto"/>
    </cs:lnRef>
    <cs:fillRef idx="2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tx1">
        <a:lumMod val="50000"/>
        <a:lumOff val="50000"/>
      </a:schemeClr>
    </cs:fontRef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326">
  <cs:axisTitle>
    <cs:lnRef idx="0"/>
    <cs:fillRef idx="0"/>
    <cs:effectRef idx="0"/>
    <cs:fontRef idx="minor">
      <a:schemeClr val="tx2"/>
    </cs:fontRef>
    <cs:defRPr sz="900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2"/>
    </cs:fontRef>
    <cs:defRPr sz="900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dk1">
            <a:lumMod val="75000"/>
            <a:lumOff val="25000"/>
          </a:schemeClr>
        </a:solidFill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900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1600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900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900" kern="1200"/>
  </cs:valueAxis>
  <cs:wall>
    <cs:lnRef idx="0"/>
    <cs:fillRef idx="0"/>
    <cs:effectRef idx="0"/>
    <cs:fontRef idx="minor">
      <a:schemeClr val="tx2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32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6C0071D-D1B6-423B-A0D5-424F6A63DF40}" type="doc">
      <dgm:prSet loTypeId="urn:microsoft.com/office/officeart/2005/8/layout/default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s-MX"/>
        </a:p>
      </dgm:t>
    </dgm:pt>
    <dgm:pt modelId="{58EEFFB1-882C-4CD2-91BA-96B0ECFC6E75}">
      <dgm:prSet phldrT="[Texto]"/>
      <dgm:spPr/>
      <dgm:t>
        <a:bodyPr/>
        <a:lstStyle/>
        <a:p>
          <a:r>
            <a:rPr lang="es-MX" dirty="0"/>
            <a:t>100% alcanzado durante el  4to trimestre </a:t>
          </a:r>
        </a:p>
      </dgm:t>
    </dgm:pt>
    <dgm:pt modelId="{4A379226-5DF3-427E-B7CB-E19630593FCA}" type="parTrans" cxnId="{A57EF634-0A6C-4BD5-AB78-9BD7B276A085}">
      <dgm:prSet/>
      <dgm:spPr/>
      <dgm:t>
        <a:bodyPr/>
        <a:lstStyle/>
        <a:p>
          <a:endParaRPr lang="es-MX"/>
        </a:p>
      </dgm:t>
    </dgm:pt>
    <dgm:pt modelId="{04D9C1A8-2F4A-4518-B702-C260B2030829}" type="sibTrans" cxnId="{A57EF634-0A6C-4BD5-AB78-9BD7B276A085}">
      <dgm:prSet/>
      <dgm:spPr/>
      <dgm:t>
        <a:bodyPr/>
        <a:lstStyle/>
        <a:p>
          <a:endParaRPr lang="es-MX"/>
        </a:p>
      </dgm:t>
    </dgm:pt>
    <dgm:pt modelId="{277F2DBB-6D4E-4829-BC93-C8DA6D5D0B06}">
      <dgm:prSet phldrT="[Texto]"/>
      <dgm:spPr/>
      <dgm:t>
        <a:bodyPr/>
        <a:lstStyle/>
        <a:p>
          <a:r>
            <a:rPr lang="es-MX" dirty="0"/>
            <a:t>100% alcanzado en el cierre de año</a:t>
          </a:r>
        </a:p>
      </dgm:t>
    </dgm:pt>
    <dgm:pt modelId="{CF2F731E-8B05-4554-92ED-D1FEB6577B93}" type="parTrans" cxnId="{FD1E5F8C-0428-43AA-A1E2-0BB1234345C3}">
      <dgm:prSet/>
      <dgm:spPr/>
      <dgm:t>
        <a:bodyPr/>
        <a:lstStyle/>
        <a:p>
          <a:endParaRPr lang="es-MX"/>
        </a:p>
      </dgm:t>
    </dgm:pt>
    <dgm:pt modelId="{3769766E-7D93-4B8A-AF64-471552C76348}" type="sibTrans" cxnId="{FD1E5F8C-0428-43AA-A1E2-0BB1234345C3}">
      <dgm:prSet/>
      <dgm:spPr/>
      <dgm:t>
        <a:bodyPr/>
        <a:lstStyle/>
        <a:p>
          <a:endParaRPr lang="es-MX"/>
        </a:p>
      </dgm:t>
    </dgm:pt>
    <dgm:pt modelId="{056268D4-9051-498E-9F5E-094C24B23CB3}" type="pres">
      <dgm:prSet presAssocID="{E6C0071D-D1B6-423B-A0D5-424F6A63DF40}" presName="diagram" presStyleCnt="0">
        <dgm:presLayoutVars>
          <dgm:dir/>
          <dgm:resizeHandles val="exact"/>
        </dgm:presLayoutVars>
      </dgm:prSet>
      <dgm:spPr/>
    </dgm:pt>
    <dgm:pt modelId="{BF806438-74B6-4F5E-A03B-4619241C51B2}" type="pres">
      <dgm:prSet presAssocID="{58EEFFB1-882C-4CD2-91BA-96B0ECFC6E75}" presName="node" presStyleLbl="node1" presStyleIdx="0" presStyleCnt="2">
        <dgm:presLayoutVars>
          <dgm:bulletEnabled val="1"/>
        </dgm:presLayoutVars>
      </dgm:prSet>
      <dgm:spPr/>
    </dgm:pt>
    <dgm:pt modelId="{2A88072A-E434-47A9-B5EE-40F9E2977358}" type="pres">
      <dgm:prSet presAssocID="{04D9C1A8-2F4A-4518-B702-C260B2030829}" presName="sibTrans" presStyleCnt="0"/>
      <dgm:spPr/>
    </dgm:pt>
    <dgm:pt modelId="{6F20ABF6-5053-4697-BD12-C664233E1A39}" type="pres">
      <dgm:prSet presAssocID="{277F2DBB-6D4E-4829-BC93-C8DA6D5D0B06}" presName="node" presStyleLbl="node1" presStyleIdx="1" presStyleCnt="2">
        <dgm:presLayoutVars>
          <dgm:bulletEnabled val="1"/>
        </dgm:presLayoutVars>
      </dgm:prSet>
      <dgm:spPr/>
    </dgm:pt>
  </dgm:ptLst>
  <dgm:cxnLst>
    <dgm:cxn modelId="{A57EF634-0A6C-4BD5-AB78-9BD7B276A085}" srcId="{E6C0071D-D1B6-423B-A0D5-424F6A63DF40}" destId="{58EEFFB1-882C-4CD2-91BA-96B0ECFC6E75}" srcOrd="0" destOrd="0" parTransId="{4A379226-5DF3-427E-B7CB-E19630593FCA}" sibTransId="{04D9C1A8-2F4A-4518-B702-C260B2030829}"/>
    <dgm:cxn modelId="{D16E356A-7365-4377-BC0C-35B9922BA912}" type="presOf" srcId="{E6C0071D-D1B6-423B-A0D5-424F6A63DF40}" destId="{056268D4-9051-498E-9F5E-094C24B23CB3}" srcOrd="0" destOrd="0" presId="urn:microsoft.com/office/officeart/2005/8/layout/default"/>
    <dgm:cxn modelId="{25459F72-C5F3-4E9A-8B24-399463E5FB11}" type="presOf" srcId="{277F2DBB-6D4E-4829-BC93-C8DA6D5D0B06}" destId="{6F20ABF6-5053-4697-BD12-C664233E1A39}" srcOrd="0" destOrd="0" presId="urn:microsoft.com/office/officeart/2005/8/layout/default"/>
    <dgm:cxn modelId="{FD1E5F8C-0428-43AA-A1E2-0BB1234345C3}" srcId="{E6C0071D-D1B6-423B-A0D5-424F6A63DF40}" destId="{277F2DBB-6D4E-4829-BC93-C8DA6D5D0B06}" srcOrd="1" destOrd="0" parTransId="{CF2F731E-8B05-4554-92ED-D1FEB6577B93}" sibTransId="{3769766E-7D93-4B8A-AF64-471552C76348}"/>
    <dgm:cxn modelId="{95AF2290-D9FD-40DF-8B14-7AE8C1E3E58F}" type="presOf" srcId="{58EEFFB1-882C-4CD2-91BA-96B0ECFC6E75}" destId="{BF806438-74B6-4F5E-A03B-4619241C51B2}" srcOrd="0" destOrd="0" presId="urn:microsoft.com/office/officeart/2005/8/layout/default"/>
    <dgm:cxn modelId="{E8E35C09-4B3D-4AC8-B165-2844DDA85F3A}" type="presParOf" srcId="{056268D4-9051-498E-9F5E-094C24B23CB3}" destId="{BF806438-74B6-4F5E-A03B-4619241C51B2}" srcOrd="0" destOrd="0" presId="urn:microsoft.com/office/officeart/2005/8/layout/default"/>
    <dgm:cxn modelId="{BCC16228-5980-4BC8-A195-ABFE24B9802F}" type="presParOf" srcId="{056268D4-9051-498E-9F5E-094C24B23CB3}" destId="{2A88072A-E434-47A9-B5EE-40F9E2977358}" srcOrd="1" destOrd="0" presId="urn:microsoft.com/office/officeart/2005/8/layout/default"/>
    <dgm:cxn modelId="{E9F524EB-667C-45D7-9190-162A33980682}" type="presParOf" srcId="{056268D4-9051-498E-9F5E-094C24B23CB3}" destId="{6F20ABF6-5053-4697-BD12-C664233E1A39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6C0071D-D1B6-423B-A0D5-424F6A63DF40}" type="doc">
      <dgm:prSet loTypeId="urn:microsoft.com/office/officeart/2005/8/layout/default" loCatId="list" qsTypeId="urn:microsoft.com/office/officeart/2005/8/quickstyle/simple1" qsCatId="simple" csTypeId="urn:microsoft.com/office/officeart/2005/8/colors/accent4_1" csCatId="accent4" phldr="1"/>
      <dgm:spPr/>
      <dgm:t>
        <a:bodyPr/>
        <a:lstStyle/>
        <a:p>
          <a:endParaRPr lang="es-MX"/>
        </a:p>
      </dgm:t>
    </dgm:pt>
    <dgm:pt modelId="{58EEFFB1-882C-4CD2-91BA-96B0ECFC6E75}">
      <dgm:prSet phldrT="[Texto]"/>
      <dgm:spPr/>
      <dgm:t>
        <a:bodyPr/>
        <a:lstStyle/>
        <a:p>
          <a:r>
            <a:rPr lang="es-MX" dirty="0"/>
            <a:t>187.52% alcanzado  el  4TO trimestre </a:t>
          </a:r>
        </a:p>
      </dgm:t>
    </dgm:pt>
    <dgm:pt modelId="{4A379226-5DF3-427E-B7CB-E19630593FCA}" type="parTrans" cxnId="{A57EF634-0A6C-4BD5-AB78-9BD7B276A085}">
      <dgm:prSet/>
      <dgm:spPr/>
      <dgm:t>
        <a:bodyPr/>
        <a:lstStyle/>
        <a:p>
          <a:endParaRPr lang="es-MX"/>
        </a:p>
      </dgm:t>
    </dgm:pt>
    <dgm:pt modelId="{04D9C1A8-2F4A-4518-B702-C260B2030829}" type="sibTrans" cxnId="{A57EF634-0A6C-4BD5-AB78-9BD7B276A085}">
      <dgm:prSet/>
      <dgm:spPr/>
      <dgm:t>
        <a:bodyPr/>
        <a:lstStyle/>
        <a:p>
          <a:endParaRPr lang="es-MX"/>
        </a:p>
      </dgm:t>
    </dgm:pt>
    <dgm:pt modelId="{277F2DBB-6D4E-4829-BC93-C8DA6D5D0B06}">
      <dgm:prSet phldrT="[Texto]"/>
      <dgm:spPr/>
      <dgm:t>
        <a:bodyPr/>
        <a:lstStyle/>
        <a:p>
          <a:r>
            <a:rPr lang="es-MX" dirty="0"/>
            <a:t>122.88% alcanzado ANUALMENTE</a:t>
          </a:r>
        </a:p>
      </dgm:t>
    </dgm:pt>
    <dgm:pt modelId="{CF2F731E-8B05-4554-92ED-D1FEB6577B93}" type="parTrans" cxnId="{FD1E5F8C-0428-43AA-A1E2-0BB1234345C3}">
      <dgm:prSet/>
      <dgm:spPr/>
      <dgm:t>
        <a:bodyPr/>
        <a:lstStyle/>
        <a:p>
          <a:endParaRPr lang="es-MX"/>
        </a:p>
      </dgm:t>
    </dgm:pt>
    <dgm:pt modelId="{3769766E-7D93-4B8A-AF64-471552C76348}" type="sibTrans" cxnId="{FD1E5F8C-0428-43AA-A1E2-0BB1234345C3}">
      <dgm:prSet/>
      <dgm:spPr/>
      <dgm:t>
        <a:bodyPr/>
        <a:lstStyle/>
        <a:p>
          <a:endParaRPr lang="es-MX"/>
        </a:p>
      </dgm:t>
    </dgm:pt>
    <dgm:pt modelId="{056268D4-9051-498E-9F5E-094C24B23CB3}" type="pres">
      <dgm:prSet presAssocID="{E6C0071D-D1B6-423B-A0D5-424F6A63DF40}" presName="diagram" presStyleCnt="0">
        <dgm:presLayoutVars>
          <dgm:dir/>
          <dgm:resizeHandles val="exact"/>
        </dgm:presLayoutVars>
      </dgm:prSet>
      <dgm:spPr/>
    </dgm:pt>
    <dgm:pt modelId="{BF806438-74B6-4F5E-A03B-4619241C51B2}" type="pres">
      <dgm:prSet presAssocID="{58EEFFB1-882C-4CD2-91BA-96B0ECFC6E75}" presName="node" presStyleLbl="node1" presStyleIdx="0" presStyleCnt="2" custLinFactNeighborY="-77952">
        <dgm:presLayoutVars>
          <dgm:bulletEnabled val="1"/>
        </dgm:presLayoutVars>
      </dgm:prSet>
      <dgm:spPr/>
    </dgm:pt>
    <dgm:pt modelId="{2A88072A-E434-47A9-B5EE-40F9E2977358}" type="pres">
      <dgm:prSet presAssocID="{04D9C1A8-2F4A-4518-B702-C260B2030829}" presName="sibTrans" presStyleCnt="0"/>
      <dgm:spPr/>
    </dgm:pt>
    <dgm:pt modelId="{6F20ABF6-5053-4697-BD12-C664233E1A39}" type="pres">
      <dgm:prSet presAssocID="{277F2DBB-6D4E-4829-BC93-C8DA6D5D0B06}" presName="node" presStyleLbl="node1" presStyleIdx="1" presStyleCnt="2">
        <dgm:presLayoutVars>
          <dgm:bulletEnabled val="1"/>
        </dgm:presLayoutVars>
      </dgm:prSet>
      <dgm:spPr/>
    </dgm:pt>
  </dgm:ptLst>
  <dgm:cxnLst>
    <dgm:cxn modelId="{A57EF634-0A6C-4BD5-AB78-9BD7B276A085}" srcId="{E6C0071D-D1B6-423B-A0D5-424F6A63DF40}" destId="{58EEFFB1-882C-4CD2-91BA-96B0ECFC6E75}" srcOrd="0" destOrd="0" parTransId="{4A379226-5DF3-427E-B7CB-E19630593FCA}" sibTransId="{04D9C1A8-2F4A-4518-B702-C260B2030829}"/>
    <dgm:cxn modelId="{D16E356A-7365-4377-BC0C-35B9922BA912}" type="presOf" srcId="{E6C0071D-D1B6-423B-A0D5-424F6A63DF40}" destId="{056268D4-9051-498E-9F5E-094C24B23CB3}" srcOrd="0" destOrd="0" presId="urn:microsoft.com/office/officeart/2005/8/layout/default"/>
    <dgm:cxn modelId="{25459F72-C5F3-4E9A-8B24-399463E5FB11}" type="presOf" srcId="{277F2DBB-6D4E-4829-BC93-C8DA6D5D0B06}" destId="{6F20ABF6-5053-4697-BD12-C664233E1A39}" srcOrd="0" destOrd="0" presId="urn:microsoft.com/office/officeart/2005/8/layout/default"/>
    <dgm:cxn modelId="{FD1E5F8C-0428-43AA-A1E2-0BB1234345C3}" srcId="{E6C0071D-D1B6-423B-A0D5-424F6A63DF40}" destId="{277F2DBB-6D4E-4829-BC93-C8DA6D5D0B06}" srcOrd="1" destOrd="0" parTransId="{CF2F731E-8B05-4554-92ED-D1FEB6577B93}" sibTransId="{3769766E-7D93-4B8A-AF64-471552C76348}"/>
    <dgm:cxn modelId="{95AF2290-D9FD-40DF-8B14-7AE8C1E3E58F}" type="presOf" srcId="{58EEFFB1-882C-4CD2-91BA-96B0ECFC6E75}" destId="{BF806438-74B6-4F5E-A03B-4619241C51B2}" srcOrd="0" destOrd="0" presId="urn:microsoft.com/office/officeart/2005/8/layout/default"/>
    <dgm:cxn modelId="{E8E35C09-4B3D-4AC8-B165-2844DDA85F3A}" type="presParOf" srcId="{056268D4-9051-498E-9F5E-094C24B23CB3}" destId="{BF806438-74B6-4F5E-A03B-4619241C51B2}" srcOrd="0" destOrd="0" presId="urn:microsoft.com/office/officeart/2005/8/layout/default"/>
    <dgm:cxn modelId="{BCC16228-5980-4BC8-A195-ABFE24B9802F}" type="presParOf" srcId="{056268D4-9051-498E-9F5E-094C24B23CB3}" destId="{2A88072A-E434-47A9-B5EE-40F9E2977358}" srcOrd="1" destOrd="0" presId="urn:microsoft.com/office/officeart/2005/8/layout/default"/>
    <dgm:cxn modelId="{E9F524EB-667C-45D7-9190-162A33980682}" type="presParOf" srcId="{056268D4-9051-498E-9F5E-094C24B23CB3}" destId="{6F20ABF6-5053-4697-BD12-C664233E1A39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06438-74B6-4F5E-A03B-4619241C51B2}">
      <dsp:nvSpPr>
        <dsp:cNvPr id="0" name=""/>
        <dsp:cNvSpPr/>
      </dsp:nvSpPr>
      <dsp:spPr>
        <a:xfrm>
          <a:off x="245066" y="361"/>
          <a:ext cx="2901051" cy="17406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200" kern="1200" dirty="0"/>
            <a:t>100% alcanzado durante el  4to trimestre </a:t>
          </a:r>
        </a:p>
      </dsp:txBody>
      <dsp:txXfrm>
        <a:off x="245066" y="361"/>
        <a:ext cx="2901051" cy="1740631"/>
      </dsp:txXfrm>
    </dsp:sp>
    <dsp:sp modelId="{6F20ABF6-5053-4697-BD12-C664233E1A39}">
      <dsp:nvSpPr>
        <dsp:cNvPr id="0" name=""/>
        <dsp:cNvSpPr/>
      </dsp:nvSpPr>
      <dsp:spPr>
        <a:xfrm>
          <a:off x="245066" y="2031098"/>
          <a:ext cx="2901051" cy="174063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200" kern="1200" dirty="0"/>
            <a:t>100% alcanzado en el cierre de año</a:t>
          </a:r>
        </a:p>
      </dsp:txBody>
      <dsp:txXfrm>
        <a:off x="245066" y="2031098"/>
        <a:ext cx="2901051" cy="174063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F806438-74B6-4F5E-A03B-4619241C51B2}">
      <dsp:nvSpPr>
        <dsp:cNvPr id="0" name=""/>
        <dsp:cNvSpPr/>
      </dsp:nvSpPr>
      <dsp:spPr>
        <a:xfrm>
          <a:off x="164796" y="0"/>
          <a:ext cx="2170437" cy="13022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600" kern="1200" dirty="0"/>
            <a:t>187.52% alcanzado  el  4TO trimestre </a:t>
          </a:r>
        </a:p>
      </dsp:txBody>
      <dsp:txXfrm>
        <a:off x="164796" y="0"/>
        <a:ext cx="2170437" cy="1302262"/>
      </dsp:txXfrm>
    </dsp:sp>
    <dsp:sp modelId="{6F20ABF6-5053-4697-BD12-C664233E1A39}">
      <dsp:nvSpPr>
        <dsp:cNvPr id="0" name=""/>
        <dsp:cNvSpPr/>
      </dsp:nvSpPr>
      <dsp:spPr>
        <a:xfrm>
          <a:off x="164796" y="1520709"/>
          <a:ext cx="2170437" cy="1302262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4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600" kern="1200" dirty="0"/>
            <a:t>122.88% alcanzado ANUALMENTE</a:t>
          </a:r>
        </a:p>
      </dsp:txBody>
      <dsp:txXfrm>
        <a:off x="164796" y="1520709"/>
        <a:ext cx="2170437" cy="13022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0.0481</cdr:x>
      <cdr:y>0.04223</cdr:y>
    </cdr:from>
    <cdr:to>
      <cdr:x>1</cdr:x>
      <cdr:y>0.28845</cdr:y>
    </cdr:to>
    <cdr:sp macro="" textlink="">
      <cdr:nvSpPr>
        <cdr:cNvPr id="2" name="Rectángulo 1">
          <a:extLst xmlns:a="http://schemas.openxmlformats.org/drawingml/2006/main">
            <a:ext uri="{FF2B5EF4-FFF2-40B4-BE49-F238E27FC236}">
              <a16:creationId xmlns:a16="http://schemas.microsoft.com/office/drawing/2014/main" id="{0594FBD3-91AF-236E-6C11-0FD0CB356CC4}"/>
            </a:ext>
          </a:extLst>
        </cdr:cNvPr>
        <cdr:cNvSpPr/>
      </cdr:nvSpPr>
      <cdr:spPr>
        <a:xfrm xmlns:a="http://schemas.openxmlformats.org/drawingml/2006/main">
          <a:off x="278403" y="174707"/>
          <a:ext cx="5509810" cy="101862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dirty="0"/>
            <a:t>METAS PLANEADAS Y ALCANZADAS DE INDICADORES ESTRATEGICOS DEL NIVEL FIN</a:t>
          </a:r>
        </a:p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b="1" kern="1200" dirty="0">
              <a:solidFill>
                <a:prstClr val="black"/>
              </a:solidFill>
            </a:rPr>
            <a:t>EJE 3 TODOS POR LA PAZ</a:t>
          </a:r>
        </a:p>
        <a:p xmlns:a="http://schemas.openxmlformats.org/drawingml/2006/main">
          <a:pPr algn="ctr" rtl="0">
            <a:defRPr sz="1400" b="1" i="0" u="none" strike="noStrike" kern="1200" spc="0" baseline="0">
              <a:solidFill>
                <a:prstClr val="black"/>
              </a:solidFill>
              <a:latin typeface="+mn-lt"/>
              <a:ea typeface="+mn-ea"/>
              <a:cs typeface="+mn-cs"/>
            </a:defRPr>
          </a:pPr>
          <a:r>
            <a:rPr lang="es-MX" sz="1200" dirty="0"/>
            <a:t>CUARTO TRIMESTRE 2025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C22A8-77F8-46EB-A6E9-263E117C7BA3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7DAA73-69E3-45A2-B310-5D9C8DCE4DC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9356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217E74-038A-EEF1-18E6-448E6805D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64710F1-5B78-C667-A9F9-B682BA28AD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A04E7BFA-B292-6D89-408B-BFC8659E85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0C53AB9-184E-2317-7E37-7978604A705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89267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E59A78-F3E1-6CAF-4E9B-1539D1995F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6743452D-5716-93E4-3664-F892C234EBF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F9B6CE0-7D35-3378-16CD-7204C5AD42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96B49E1-CB4D-BE34-B7FE-0BB4F941F70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85A3B2-6601-44E5-AE42-D842DC1A672C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8020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9AB77F-6E45-7BEA-5A74-FAEC7C77A8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880F216-E30C-E7CE-C147-60C2D1856EE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F51F91-C083-ED93-387C-762CCE8C2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5A705E-5E3F-CC16-019A-7D3581ECF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B27E071-4130-6E48-927B-8E092A05DA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37147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3D50DC-068D-6E85-2120-93D1650BC5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C486951-F2A1-CA2B-EF08-B3E0355BE2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8865D05-6912-5F1D-A01E-038A526C8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E3D3E1D-0EB2-461E-C129-D9FC27153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5084F53-4D8E-A0DA-5FA7-D278888A0A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46221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327D5E6-B29E-92C7-E99D-66261EEA1F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EFBA495-CBF7-0F1D-A0BF-0529A7BAF8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27427E-2125-FDA7-B09E-46A69C7988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4DEFA4D-E92A-081D-5C48-B7BDD8ED2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4185793-D040-51AD-0700-E4153A2F7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711433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46F206-E9D1-E311-02F1-81FC909318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8F66DDF-CE0F-EB4D-C91B-5B953F2269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5704FC1-1182-89D3-8E6F-62DA0E418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03EE3AA-D078-BD67-5D94-3EDDE1DF33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170ED73-C48F-DE30-8599-50D43EC7EE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67725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A5FC05-CE53-1D15-C0C9-ACD8EE2EFD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EA9827E-A0A3-BDDE-99A4-C99037B1B5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5B5C193-D613-B042-0F16-A83DC120FA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553CD55-EA0B-F384-3FBD-E7B00C1392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3FFC716-9A2C-90FF-9AAB-1BC039E08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8346798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526AC6-02DB-09EB-FD8D-12A0F57963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D5108FB-2937-75DD-D5B1-05770614A9A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C13890D-681E-C6C1-9B64-86852CB3F6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2BC40D8-6346-7816-42EC-7B4A84FCF7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D64CAFD-973A-B84A-CA2C-750B391F8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A415BE-029E-7A36-B083-117D3F21A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396497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33CF38-96F1-06ED-ABDE-E369E0FD96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9936F66-E70F-AD82-86D8-DA88A2927F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24A0FE9-6097-A8D9-0FC3-08A7E97B9A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5F73603-5C38-D4D3-2608-C4AD0F11E3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12E88172-2082-5AC6-FA83-21F0840DD4F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59D0A623-B594-924E-1313-B4CF827E1C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4E82C68-533E-4721-D28A-427C6CC2CF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4EBE3751-2FCC-2B13-D3E6-C6997FF60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792610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980D10-C831-E9F6-CB2A-6610BBAA4F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6A07F17-6F00-A3A4-C14C-76FE8BB449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968C40F-EDEA-7C90-C251-5BBCFAAB1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B668FA7-1C03-4A8A-5298-E7DC5892B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399545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9EF3F85-E5DC-881E-5987-88F007C4A3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AAE766F-C9D2-8DC3-3F62-17853BAD37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6B97A16-506B-F3DD-4EB2-A2EA88E71F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582702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5959C4-1D73-6EA3-7DCE-7BAA26287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586C751-0AF1-7E55-6E2D-F565A86687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066B461-A30E-65E1-F7ED-667E253DBDB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0622155-98F4-882F-5210-AC444A4F4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F90C309-79B4-90F8-3AD2-FE419E8A56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6B760C-B5DA-F264-7568-D8A6CE120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166811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AD410E0-9FAE-804A-467D-8B87C79BF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3503BB9-70C9-6C65-818E-B7CEA6CACB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D23BDC8-62D0-2C07-4060-C8E5347F232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6ECD774-2DBE-8F88-C0F5-A1715896FC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41755DD-D9B1-65EA-4721-5EE224ADD4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D71FC74-FDFE-ECF3-595F-DCE24070C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8600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B12A85B-3425-20D1-32FC-069BCAE54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8D2D667-84C3-9D4A-64F7-1454D34A5B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0F4FE86-1058-B543-82E1-B203DED6AD2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7E970D-DF02-45F3-8994-5FE976180528}" type="datetimeFigureOut">
              <a:rPr lang="es-MX" smtClean="0"/>
              <a:t>16/01/2026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845A1CD-EDE0-CAEA-47DD-5FF6AFB92A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1245BD1-23EE-43EB-4052-CA29BD8D8E4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5DA0BA2-8A06-4412-BB47-F225CE74066D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6333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7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14/relationships/chartEx" Target="../charts/chartEx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8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7" Type="http://schemas.openxmlformats.org/officeDocument/2006/relationships/image" Target="../media/image46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G"/><Relationship Id="rId5" Type="http://schemas.openxmlformats.org/officeDocument/2006/relationships/image" Target="../media/image44.JPG"/><Relationship Id="rId4" Type="http://schemas.openxmlformats.org/officeDocument/2006/relationships/image" Target="../media/image43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chart" Target="../charts/chart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59E6878A-B569-AE1D-2533-4FF8761AF8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828" y="41890"/>
            <a:ext cx="10144125" cy="6716094"/>
          </a:xfrm>
        </p:spPr>
      </p:pic>
    </p:spTree>
    <p:extLst>
      <p:ext uri="{BB962C8B-B14F-4D97-AF65-F5344CB8AC3E}">
        <p14:creationId xmlns:p14="http://schemas.microsoft.com/office/powerpoint/2010/main" val="33866864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E8D983-F397-429F-77EB-6466CF05B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7F791C99-26DB-B4B9-36F8-83782CE1D60A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 DE LA DIRECCIÓN GENERAL DE LA COORDINACIÓN ADMINISTRATIVA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2A2716D3-C5CE-FC91-28DD-685AD28527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4060BC72-AD33-CEA2-B52B-3104A32A733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9546408"/>
              </p:ext>
            </p:extLst>
          </p:nvPr>
        </p:nvGraphicFramePr>
        <p:xfrm>
          <a:off x="1408175" y="1874404"/>
          <a:ext cx="8613279" cy="40691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54525833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6">
            <a:extLst>
              <a:ext uri="{FF2B5EF4-FFF2-40B4-BE49-F238E27FC236}">
                <a16:creationId xmlns:a16="http://schemas.microsoft.com/office/drawing/2014/main" id="{F0087D53-9295-4463-AAE4-D5C626046E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17E44DC2-3DA6-BF8F-869B-C02D3445FE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501453"/>
            <a:ext cx="10909640" cy="1065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/>
              <a:t>FOTOGRAFÍAS </a:t>
            </a:r>
            <a:endParaRPr lang="en-US" sz="66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A962107-4613-9975-7955-65E6E6D73F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0" t="1146" r="4219" b="1475"/>
          <a:stretch>
            <a:fillRect/>
          </a:stretch>
        </p:blipFill>
        <p:spPr bwMode="auto">
          <a:xfrm>
            <a:off x="1856461" y="408875"/>
            <a:ext cx="2689355" cy="3895344"/>
          </a:xfrm>
          <a:prstGeom prst="rect">
            <a:avLst/>
          </a:prstGeom>
          <a:noFill/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Marcador de contenido 3">
            <a:extLst>
              <a:ext uri="{FF2B5EF4-FFF2-40B4-BE49-F238E27FC236}">
                <a16:creationId xmlns:a16="http://schemas.microsoft.com/office/drawing/2014/main" id="{9E9BC91A-E3A6-74E1-8F03-A46D0DCD9B7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6" r="4272"/>
          <a:stretch>
            <a:fillRect/>
          </a:stretch>
        </p:blipFill>
        <p:spPr bwMode="auto">
          <a:xfrm>
            <a:off x="6867275" y="320040"/>
            <a:ext cx="4388857" cy="3895344"/>
          </a:xfrm>
          <a:prstGeom prst="rect">
            <a:avLst/>
          </a:prstGeom>
          <a:noFill/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3" name="sketch line">
            <a:extLst>
              <a:ext uri="{FF2B5EF4-FFF2-40B4-BE49-F238E27FC236}">
                <a16:creationId xmlns:a16="http://schemas.microsoft.com/office/drawing/2014/main" id="{D6A9C53F-5F90-40A5-8C85-5412D39C8C6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50080" y="5594358"/>
            <a:ext cx="3291840" cy="18288"/>
          </a:xfrm>
          <a:custGeom>
            <a:avLst/>
            <a:gdLst>
              <a:gd name="connsiteX0" fmla="*/ 0 w 3291840"/>
              <a:gd name="connsiteY0" fmla="*/ 0 h 18288"/>
              <a:gd name="connsiteX1" fmla="*/ 658368 w 3291840"/>
              <a:gd name="connsiteY1" fmla="*/ 0 h 18288"/>
              <a:gd name="connsiteX2" fmla="*/ 1283818 w 3291840"/>
              <a:gd name="connsiteY2" fmla="*/ 0 h 18288"/>
              <a:gd name="connsiteX3" fmla="*/ 1909267 w 3291840"/>
              <a:gd name="connsiteY3" fmla="*/ 0 h 18288"/>
              <a:gd name="connsiteX4" fmla="*/ 2633472 w 3291840"/>
              <a:gd name="connsiteY4" fmla="*/ 0 h 18288"/>
              <a:gd name="connsiteX5" fmla="*/ 3291840 w 3291840"/>
              <a:gd name="connsiteY5" fmla="*/ 0 h 18288"/>
              <a:gd name="connsiteX6" fmla="*/ 3291840 w 3291840"/>
              <a:gd name="connsiteY6" fmla="*/ 18288 h 18288"/>
              <a:gd name="connsiteX7" fmla="*/ 2633472 w 3291840"/>
              <a:gd name="connsiteY7" fmla="*/ 18288 h 18288"/>
              <a:gd name="connsiteX8" fmla="*/ 2073859 w 3291840"/>
              <a:gd name="connsiteY8" fmla="*/ 18288 h 18288"/>
              <a:gd name="connsiteX9" fmla="*/ 1448410 w 3291840"/>
              <a:gd name="connsiteY9" fmla="*/ 18288 h 18288"/>
              <a:gd name="connsiteX10" fmla="*/ 822960 w 3291840"/>
              <a:gd name="connsiteY10" fmla="*/ 18288 h 18288"/>
              <a:gd name="connsiteX11" fmla="*/ 0 w 3291840"/>
              <a:gd name="connsiteY11" fmla="*/ 18288 h 18288"/>
              <a:gd name="connsiteX12" fmla="*/ 0 w 329184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91840" h="18288" fill="none" extrusionOk="0">
                <a:moveTo>
                  <a:pt x="0" y="0"/>
                </a:moveTo>
                <a:cubicBezTo>
                  <a:pt x="173077" y="-20031"/>
                  <a:pt x="443104" y="6424"/>
                  <a:pt x="658368" y="0"/>
                </a:cubicBezTo>
                <a:cubicBezTo>
                  <a:pt x="873632" y="-6424"/>
                  <a:pt x="1034028" y="11764"/>
                  <a:pt x="1283818" y="0"/>
                </a:cubicBezTo>
                <a:cubicBezTo>
                  <a:pt x="1533608" y="-11764"/>
                  <a:pt x="1691227" y="-30112"/>
                  <a:pt x="1909267" y="0"/>
                </a:cubicBezTo>
                <a:cubicBezTo>
                  <a:pt x="2127307" y="30112"/>
                  <a:pt x="2272465" y="-18735"/>
                  <a:pt x="2633472" y="0"/>
                </a:cubicBezTo>
                <a:cubicBezTo>
                  <a:pt x="2994479" y="18735"/>
                  <a:pt x="3023324" y="-32030"/>
                  <a:pt x="3291840" y="0"/>
                </a:cubicBezTo>
                <a:cubicBezTo>
                  <a:pt x="3291406" y="7551"/>
                  <a:pt x="3291373" y="9822"/>
                  <a:pt x="3291840" y="18288"/>
                </a:cubicBezTo>
                <a:cubicBezTo>
                  <a:pt x="3048445" y="38989"/>
                  <a:pt x="2846548" y="-14400"/>
                  <a:pt x="2633472" y="18288"/>
                </a:cubicBezTo>
                <a:cubicBezTo>
                  <a:pt x="2420396" y="50976"/>
                  <a:pt x="2304099" y="6336"/>
                  <a:pt x="2073859" y="18288"/>
                </a:cubicBezTo>
                <a:cubicBezTo>
                  <a:pt x="1843619" y="30240"/>
                  <a:pt x="1706926" y="10778"/>
                  <a:pt x="1448410" y="18288"/>
                </a:cubicBezTo>
                <a:cubicBezTo>
                  <a:pt x="1189894" y="25798"/>
                  <a:pt x="1002278" y="8992"/>
                  <a:pt x="822960" y="18288"/>
                </a:cubicBezTo>
                <a:cubicBezTo>
                  <a:pt x="643642" y="27585"/>
                  <a:pt x="307039" y="38051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291840" h="18288" stroke="0" extrusionOk="0">
                <a:moveTo>
                  <a:pt x="0" y="0"/>
                </a:moveTo>
                <a:cubicBezTo>
                  <a:pt x="195850" y="28018"/>
                  <a:pt x="434891" y="17390"/>
                  <a:pt x="592531" y="0"/>
                </a:cubicBezTo>
                <a:cubicBezTo>
                  <a:pt x="750171" y="-17390"/>
                  <a:pt x="1018709" y="32200"/>
                  <a:pt x="1316736" y="0"/>
                </a:cubicBezTo>
                <a:cubicBezTo>
                  <a:pt x="1614763" y="-32200"/>
                  <a:pt x="1696480" y="-11367"/>
                  <a:pt x="1876349" y="0"/>
                </a:cubicBezTo>
                <a:cubicBezTo>
                  <a:pt x="2056218" y="11367"/>
                  <a:pt x="2193364" y="13433"/>
                  <a:pt x="2435962" y="0"/>
                </a:cubicBezTo>
                <a:cubicBezTo>
                  <a:pt x="2678560" y="-13433"/>
                  <a:pt x="3010901" y="-42367"/>
                  <a:pt x="3291840" y="0"/>
                </a:cubicBezTo>
                <a:cubicBezTo>
                  <a:pt x="3291758" y="4406"/>
                  <a:pt x="3291751" y="9982"/>
                  <a:pt x="3291840" y="18288"/>
                </a:cubicBezTo>
                <a:cubicBezTo>
                  <a:pt x="3108993" y="14228"/>
                  <a:pt x="2952658" y="46900"/>
                  <a:pt x="2666390" y="18288"/>
                </a:cubicBezTo>
                <a:cubicBezTo>
                  <a:pt x="2380122" y="-10324"/>
                  <a:pt x="2263855" y="41055"/>
                  <a:pt x="2040941" y="18288"/>
                </a:cubicBezTo>
                <a:cubicBezTo>
                  <a:pt x="1818027" y="-4479"/>
                  <a:pt x="1675097" y="6509"/>
                  <a:pt x="1415491" y="18288"/>
                </a:cubicBezTo>
                <a:cubicBezTo>
                  <a:pt x="1155885" y="30068"/>
                  <a:pt x="852976" y="36210"/>
                  <a:pt x="691286" y="18288"/>
                </a:cubicBezTo>
                <a:cubicBezTo>
                  <a:pt x="529596" y="366"/>
                  <a:pt x="187183" y="13912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1566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E970D4D-3133-F7F2-C520-7277392396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DE LA DIRECCIÓN DE DERECHOS HUMANOS Y GRUPOS PRIORITARIOS 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F12C629-F750-B8E2-E113-070F74449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0DAF1605-A854-B949-83E5-62D4D32461EE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890784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8EAD4C-CF64-DC82-17CF-543F2F1A2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 DE LA DIRECCIÓN DE DERECHOS HUMANOS Y GRUPOS PRIORITARIOS 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21E13B42-A8E6-7BF6-747F-66C2D8FDDA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7F0742C0-BFE9-B565-74BF-269853A0FA77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745495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72018E1B-E0B9-4440-AFF3-4112E50A2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2C1A6BEE-A04A-72AB-5015-A90C95DF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43139"/>
            <a:ext cx="10515600" cy="278594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9EB4D590-EF8F-8F49-82E7-18E3A4B0B7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72" r="28335" b="4"/>
          <a:stretch>
            <a:fillRect/>
          </a:stretch>
        </p:blipFill>
        <p:spPr>
          <a:xfrm>
            <a:off x="184559" y="178616"/>
            <a:ext cx="1818520" cy="2952482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02C1B0D2-1620-E710-087C-A3A0FF8109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6" r="-3" b="1201"/>
          <a:stretch>
            <a:fillRect/>
          </a:stretch>
        </p:blipFill>
        <p:spPr>
          <a:xfrm>
            <a:off x="2186447" y="178616"/>
            <a:ext cx="1806346" cy="295248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F3A189AE-8210-BE14-C1A4-5A5CAE1685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2" r="15681" b="-3"/>
          <a:stretch>
            <a:fillRect/>
          </a:stretch>
        </p:blipFill>
        <p:spPr>
          <a:xfrm>
            <a:off x="4185320" y="178616"/>
            <a:ext cx="1808144" cy="2952482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79622565-4331-A3FB-FB07-F59268C4A1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7" r="22730" b="4"/>
          <a:stretch>
            <a:fillRect/>
          </a:stretch>
        </p:blipFill>
        <p:spPr>
          <a:xfrm>
            <a:off x="6186144" y="178616"/>
            <a:ext cx="1818520" cy="2952482"/>
          </a:xfrm>
          <a:prstGeom prst="rect">
            <a:avLst/>
          </a:prstGeom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737A8AAF-DA1A-31E6-8F64-044AF7F8675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8" r="-3" b="17356"/>
          <a:stretch>
            <a:fillRect/>
          </a:stretch>
        </p:blipFill>
        <p:spPr>
          <a:xfrm>
            <a:off x="8188032" y="178616"/>
            <a:ext cx="1806346" cy="295248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F9FA9D0C-E118-BA36-A5E5-207AEBB30E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8148"/>
          <a:stretch>
            <a:fillRect/>
          </a:stretch>
        </p:blipFill>
        <p:spPr>
          <a:xfrm>
            <a:off x="10186905" y="178616"/>
            <a:ext cx="1808144" cy="295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4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EDC047-5CEA-9898-7D25-4F406A4BF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DE LA DIRECCIÓN GENERAL DE JUZGADOS CÍVICOS</a:t>
            </a:r>
            <a:b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Sanciones a la ciudadanía que realiza u omite actos que alteran la paz pública aplicadas.</a:t>
            </a:r>
            <a:endParaRPr lang="es-MX" sz="2400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2F459D0C-ABC6-9904-A582-91355E5E8A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00000000-0008-0000-1100-000003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41751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00E1DDC-9B39-3365-047F-A736A27CD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DE LA DIRECCIÓN GENERAL DE JUZGADOS CÍVICOS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BC129E4-CDF8-E5DA-596C-A2AD60D1F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E53BE0B3-F346-0648-DCE7-2E20720B2EA8}"/>
              </a:ext>
            </a:extLst>
          </p:cNvPr>
          <p:cNvSpPr txBox="1"/>
          <p:nvPr/>
        </p:nvSpPr>
        <p:spPr>
          <a:xfrm>
            <a:off x="8842075" y="4779034"/>
            <a:ext cx="1261884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sz="105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Talleres a familias </a:t>
            </a:r>
          </a:p>
        </p:txBody>
      </p:sp>
      <p:graphicFrame>
        <p:nvGraphicFramePr>
          <p:cNvPr id="8" name="Marcador de contenido 7">
            <a:extLst>
              <a:ext uri="{FF2B5EF4-FFF2-40B4-BE49-F238E27FC236}">
                <a16:creationId xmlns:a16="http://schemas.microsoft.com/office/drawing/2014/main" id="{E36A540C-7F33-C387-B4A5-7F747374582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760910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ADA216DF-C268-4A25-A2DC-51E15F55003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CB0B59A-491B-2AE5-3260-07D52AEAAD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81" y="4474080"/>
            <a:ext cx="10909640" cy="106583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6600" dirty="0"/>
              <a:t>FOTOGRAFÍAS </a:t>
            </a:r>
          </a:p>
        </p:txBody>
      </p:sp>
      <p:sp>
        <p:nvSpPr>
          <p:cNvPr id="13" name="sketch line">
            <a:extLst>
              <a:ext uri="{FF2B5EF4-FFF2-40B4-BE49-F238E27FC236}">
                <a16:creationId xmlns:a16="http://schemas.microsoft.com/office/drawing/2014/main" id="{DE127D07-37F2-4FE3-9F47-F0CD6740D5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3389376" y="5634765"/>
            <a:ext cx="5410200" cy="18288"/>
          </a:xfrm>
          <a:custGeom>
            <a:avLst/>
            <a:gdLst>
              <a:gd name="connsiteX0" fmla="*/ 0 w 5410200"/>
              <a:gd name="connsiteY0" fmla="*/ 0 h 18288"/>
              <a:gd name="connsiteX1" fmla="*/ 568071 w 5410200"/>
              <a:gd name="connsiteY1" fmla="*/ 0 h 18288"/>
              <a:gd name="connsiteX2" fmla="*/ 1298448 w 5410200"/>
              <a:gd name="connsiteY2" fmla="*/ 0 h 18288"/>
              <a:gd name="connsiteX3" fmla="*/ 1920621 w 5410200"/>
              <a:gd name="connsiteY3" fmla="*/ 0 h 18288"/>
              <a:gd name="connsiteX4" fmla="*/ 2488692 w 5410200"/>
              <a:gd name="connsiteY4" fmla="*/ 0 h 18288"/>
              <a:gd name="connsiteX5" fmla="*/ 3219069 w 5410200"/>
              <a:gd name="connsiteY5" fmla="*/ 0 h 18288"/>
              <a:gd name="connsiteX6" fmla="*/ 3895344 w 5410200"/>
              <a:gd name="connsiteY6" fmla="*/ 0 h 18288"/>
              <a:gd name="connsiteX7" fmla="*/ 4571619 w 5410200"/>
              <a:gd name="connsiteY7" fmla="*/ 0 h 18288"/>
              <a:gd name="connsiteX8" fmla="*/ 5410200 w 5410200"/>
              <a:gd name="connsiteY8" fmla="*/ 0 h 18288"/>
              <a:gd name="connsiteX9" fmla="*/ 5410200 w 5410200"/>
              <a:gd name="connsiteY9" fmla="*/ 18288 h 18288"/>
              <a:gd name="connsiteX10" fmla="*/ 4842129 w 5410200"/>
              <a:gd name="connsiteY10" fmla="*/ 18288 h 18288"/>
              <a:gd name="connsiteX11" fmla="*/ 4328160 w 5410200"/>
              <a:gd name="connsiteY11" fmla="*/ 18288 h 18288"/>
              <a:gd name="connsiteX12" fmla="*/ 3597783 w 5410200"/>
              <a:gd name="connsiteY12" fmla="*/ 18288 h 18288"/>
              <a:gd name="connsiteX13" fmla="*/ 3029712 w 5410200"/>
              <a:gd name="connsiteY13" fmla="*/ 18288 h 18288"/>
              <a:gd name="connsiteX14" fmla="*/ 2299335 w 5410200"/>
              <a:gd name="connsiteY14" fmla="*/ 18288 h 18288"/>
              <a:gd name="connsiteX15" fmla="*/ 1514856 w 5410200"/>
              <a:gd name="connsiteY15" fmla="*/ 18288 h 18288"/>
              <a:gd name="connsiteX16" fmla="*/ 892683 w 5410200"/>
              <a:gd name="connsiteY16" fmla="*/ 18288 h 18288"/>
              <a:gd name="connsiteX17" fmla="*/ 0 w 5410200"/>
              <a:gd name="connsiteY17" fmla="*/ 18288 h 18288"/>
              <a:gd name="connsiteX18" fmla="*/ 0 w 5410200"/>
              <a:gd name="connsiteY18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8288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10730" y="6954"/>
                  <a:pt x="5410934" y="12839"/>
                  <a:pt x="5410200" y="18288"/>
                </a:cubicBezTo>
                <a:cubicBezTo>
                  <a:pt x="5139060" y="6751"/>
                  <a:pt x="5121593" y="31035"/>
                  <a:pt x="4842129" y="18288"/>
                </a:cubicBezTo>
                <a:cubicBezTo>
                  <a:pt x="4562665" y="5541"/>
                  <a:pt x="4448273" y="9487"/>
                  <a:pt x="4328160" y="18288"/>
                </a:cubicBezTo>
                <a:cubicBezTo>
                  <a:pt x="4208047" y="27089"/>
                  <a:pt x="3760936" y="22567"/>
                  <a:pt x="3597783" y="18288"/>
                </a:cubicBezTo>
                <a:cubicBezTo>
                  <a:pt x="3434630" y="14009"/>
                  <a:pt x="3299718" y="33213"/>
                  <a:pt x="3029712" y="18288"/>
                </a:cubicBezTo>
                <a:cubicBezTo>
                  <a:pt x="2759706" y="3363"/>
                  <a:pt x="2640159" y="27394"/>
                  <a:pt x="2299335" y="18288"/>
                </a:cubicBezTo>
                <a:cubicBezTo>
                  <a:pt x="1958511" y="9182"/>
                  <a:pt x="1801186" y="28985"/>
                  <a:pt x="1514856" y="18288"/>
                </a:cubicBezTo>
                <a:cubicBezTo>
                  <a:pt x="1228526" y="7591"/>
                  <a:pt x="1063509" y="-5305"/>
                  <a:pt x="892683" y="18288"/>
                </a:cubicBezTo>
                <a:cubicBezTo>
                  <a:pt x="721857" y="41881"/>
                  <a:pt x="186945" y="-20897"/>
                  <a:pt x="0" y="18288"/>
                </a:cubicBezTo>
                <a:cubicBezTo>
                  <a:pt x="-570" y="9279"/>
                  <a:pt x="132" y="5100"/>
                  <a:pt x="0" y="0"/>
                </a:cubicBezTo>
                <a:close/>
              </a:path>
              <a:path w="5410200" h="18288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09517" y="5414"/>
                  <a:pt x="5409480" y="12510"/>
                  <a:pt x="5410200" y="18288"/>
                </a:cubicBezTo>
                <a:cubicBezTo>
                  <a:pt x="5163327" y="41494"/>
                  <a:pt x="5008749" y="10693"/>
                  <a:pt x="4842129" y="18288"/>
                </a:cubicBezTo>
                <a:cubicBezTo>
                  <a:pt x="4675509" y="25883"/>
                  <a:pt x="4433401" y="-615"/>
                  <a:pt x="4165854" y="18288"/>
                </a:cubicBezTo>
                <a:cubicBezTo>
                  <a:pt x="3898308" y="37191"/>
                  <a:pt x="3809032" y="-8710"/>
                  <a:pt x="3543681" y="18288"/>
                </a:cubicBezTo>
                <a:cubicBezTo>
                  <a:pt x="3278330" y="45286"/>
                  <a:pt x="3073876" y="-15917"/>
                  <a:pt x="2759202" y="18288"/>
                </a:cubicBezTo>
                <a:cubicBezTo>
                  <a:pt x="2444528" y="52493"/>
                  <a:pt x="2204144" y="3372"/>
                  <a:pt x="1974723" y="18288"/>
                </a:cubicBezTo>
                <a:cubicBezTo>
                  <a:pt x="1745302" y="33204"/>
                  <a:pt x="1602335" y="31490"/>
                  <a:pt x="1406652" y="18288"/>
                </a:cubicBezTo>
                <a:cubicBezTo>
                  <a:pt x="1210969" y="5086"/>
                  <a:pt x="923948" y="3161"/>
                  <a:pt x="730377" y="18288"/>
                </a:cubicBezTo>
                <a:cubicBezTo>
                  <a:pt x="536806" y="33415"/>
                  <a:pt x="336496" y="-141"/>
                  <a:pt x="0" y="18288"/>
                </a:cubicBezTo>
                <a:cubicBezTo>
                  <a:pt x="-306" y="11061"/>
                  <a:pt x="-655" y="7751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0B64C4B9-481F-4680-4F07-3D4B3E20FE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756" y="234943"/>
            <a:ext cx="3343189" cy="2517839"/>
          </a:xfr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14CCA31C-01E0-53C6-9F7F-F6F60AB97D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43" y="264742"/>
            <a:ext cx="3650818" cy="248804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0D1B2C4-CC5E-268E-27C3-51301FC5D3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2618" y="190097"/>
            <a:ext cx="4105382" cy="2562686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5CE54A5A-5513-C07C-92CD-BBC84042CA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4120" y="2752782"/>
            <a:ext cx="1503880" cy="2673565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239B49EC-5611-D00F-7B45-4AD300F6D2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768" y="2752782"/>
            <a:ext cx="3286467" cy="1909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6890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A83512DB-4F1C-26D9-6BFF-7BD69990F11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DEL CENTRO DE RETENCIÓN Y SANCIONES ADMINISTRATIVAS </a:t>
            </a:r>
            <a:b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sz="2400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Supervisión de guarda y custodia de ciudadanos que infringen el Reglamento de Justicia Cívica realizada.</a:t>
            </a:r>
            <a:endParaRPr lang="es-MX" sz="2400" dirty="0"/>
          </a:p>
        </p:txBody>
      </p:sp>
      <p:pic>
        <p:nvPicPr>
          <p:cNvPr id="6" name="Marcador de contenido 4">
            <a:extLst>
              <a:ext uri="{FF2B5EF4-FFF2-40B4-BE49-F238E27FC236}">
                <a16:creationId xmlns:a16="http://schemas.microsoft.com/office/drawing/2014/main" id="{C3185203-73C1-3338-DE51-5CCE33A1CD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00000000-0008-0000-0F00-000003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44953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D47028-8E2D-AA6C-2123-9CA5764456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 DEL CENTRO DE RETENCIÓN Y SANCIONES ADMINISTRATIVAS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25454FD8-9ACA-D526-3E15-44910581BB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1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2265570"/>
              </p:ext>
            </p:extLst>
          </p:nvPr>
        </p:nvGraphicFramePr>
        <p:xfrm>
          <a:off x="1946563" y="1690688"/>
          <a:ext cx="8455892" cy="42293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082888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337346-73DE-5921-A812-53CE9349D9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2E12ECB9-994C-BB03-E534-4A236398805B}"/>
              </a:ext>
            </a:extLst>
          </p:cNvPr>
          <p:cNvSpPr txBox="1"/>
          <p:nvPr/>
        </p:nvSpPr>
        <p:spPr>
          <a:xfrm>
            <a:off x="1383492" y="507546"/>
            <a:ext cx="9421177" cy="3145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666598">
              <a:lnSpc>
                <a:spcPct val="90000"/>
              </a:lnSpc>
              <a:spcAft>
                <a:spcPts val="438"/>
              </a:spcAft>
              <a:defRPr/>
            </a:pPr>
            <a:r>
              <a:rPr lang="es-ES" sz="1604" b="1" dirty="0">
                <a:latin typeface="Century Gothic" panose="020B0502020202020204" pitchFamily="34" charset="0"/>
              </a:rPr>
              <a:t>OBJETIVO ESTRATÉGICO  DEL </a:t>
            </a:r>
            <a:r>
              <a:rPr lang="es-MX" sz="1604" b="1" dirty="0">
                <a:latin typeface="Century Gothic" panose="020B0502020202020204" pitchFamily="34" charset="0"/>
              </a:rPr>
              <a:t>EJE 3 TODOS POR LA PAZ</a:t>
            </a:r>
            <a:endParaRPr lang="es-ES" sz="1604" b="1" dirty="0">
              <a:latin typeface="Century Gothic" panose="020B050202020202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E074BBA-FB86-827F-8CB3-8222A6224085}"/>
              </a:ext>
            </a:extLst>
          </p:cNvPr>
          <p:cNvSpPr txBox="1"/>
          <p:nvPr/>
        </p:nvSpPr>
        <p:spPr>
          <a:xfrm>
            <a:off x="1383491" y="893491"/>
            <a:ext cx="9584836" cy="6371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740664">
              <a:lnSpc>
                <a:spcPct val="150000"/>
              </a:lnSpc>
              <a:spcAft>
                <a:spcPts val="486"/>
              </a:spcAft>
              <a:defRPr/>
            </a:pPr>
            <a:r>
              <a:rPr lang="es-MX" sz="1260" dirty="0">
                <a:latin typeface="Century Gothic" panose="020B0502020202020204" pitchFamily="34" charset="0"/>
              </a:rPr>
              <a:t>Contribuir a una sociedad más segura, cohesionada y pacífica en el municipio de Benito Juárez mediante estrategias de prevención de la violencia, impulso a la convivencia y fortalecimiento del bienestar social.</a:t>
            </a:r>
            <a:endParaRPr lang="es-ES_tradnl" sz="1260" dirty="0">
              <a:solidFill>
                <a:prstClr val="black"/>
              </a:solidFill>
              <a:latin typeface="Century Gothic" panose="020B050202020202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BDAF3E92-D90E-BB0F-6EDD-5F362A0BA7F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3960988" y="35960"/>
            <a:ext cx="4622400" cy="6786077"/>
          </a:xfrm>
          <a:prstGeom prst="rect">
            <a:avLst/>
          </a:prstGeom>
        </p:spPr>
      </p:pic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35073986-6D9F-8A8E-B4F9-7D493180839A}"/>
              </a:ext>
            </a:extLst>
          </p:cNvPr>
          <p:cNvGraphicFramePr>
            <a:graphicFrameLocks/>
          </p:cNvGraphicFramePr>
          <p:nvPr/>
        </p:nvGraphicFramePr>
        <p:xfrm>
          <a:off x="2799261" y="1786686"/>
          <a:ext cx="6945856" cy="4964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5484395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1" name="Rectangle 20">
            <a:extLst>
              <a:ext uri="{FF2B5EF4-FFF2-40B4-BE49-F238E27FC236}">
                <a16:creationId xmlns:a16="http://schemas.microsoft.com/office/drawing/2014/main" id="{B7B42F36-B3C1-4247-AF36-090F0134ED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524" y="2"/>
            <a:ext cx="12188952" cy="685799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EF131A2-E574-4D95-A322-C5FF0B64E8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en-US" sz="1800">
                <a:solidFill>
                  <a:srgbClr val="000000"/>
                </a:solidFill>
                <a:latin typeface="Times-Roman"/>
              </a:rPr>
              <a:t>FamilyID=Office_ArchiveTorn</a:t>
            </a:r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FC669E1-9D7F-D9C2-C095-477997867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2361" y="4748796"/>
            <a:ext cx="8804444" cy="1004048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51A2B41-0D16-2A64-CAEB-754CCA704E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1" r="-2" b="19328"/>
          <a:stretch>
            <a:fillRect/>
          </a:stretch>
        </p:blipFill>
        <p:spPr>
          <a:xfrm>
            <a:off x="4038601" y="10"/>
            <a:ext cx="4079551" cy="5121732"/>
          </a:xfrm>
          <a:custGeom>
            <a:avLst/>
            <a:gdLst/>
            <a:ahLst/>
            <a:cxnLst/>
            <a:rect l="l" t="t" r="r" b="b"/>
            <a:pathLst>
              <a:path w="4079551" h="5121742">
                <a:moveTo>
                  <a:pt x="0" y="0"/>
                </a:moveTo>
                <a:lnTo>
                  <a:pt x="1995194" y="0"/>
                </a:lnTo>
                <a:lnTo>
                  <a:pt x="2066032" y="17448"/>
                </a:lnTo>
                <a:cubicBezTo>
                  <a:pt x="2128997" y="23966"/>
                  <a:pt x="2110147" y="27214"/>
                  <a:pt x="2159511" y="26888"/>
                </a:cubicBezTo>
                <a:cubicBezTo>
                  <a:pt x="2164432" y="26525"/>
                  <a:pt x="2173850" y="35708"/>
                  <a:pt x="2192911" y="33431"/>
                </a:cubicBezTo>
                <a:cubicBezTo>
                  <a:pt x="2223081" y="37362"/>
                  <a:pt x="2206425" y="48416"/>
                  <a:pt x="2245068" y="52056"/>
                </a:cubicBezTo>
                <a:cubicBezTo>
                  <a:pt x="2241495" y="55478"/>
                  <a:pt x="2279354" y="53783"/>
                  <a:pt x="2283002" y="65933"/>
                </a:cubicBezTo>
                <a:cubicBezTo>
                  <a:pt x="2299420" y="69803"/>
                  <a:pt x="2324641" y="73066"/>
                  <a:pt x="2343575" y="75274"/>
                </a:cubicBezTo>
                <a:cubicBezTo>
                  <a:pt x="2371943" y="81224"/>
                  <a:pt x="2386065" y="87641"/>
                  <a:pt x="2390257" y="91880"/>
                </a:cubicBezTo>
                <a:cubicBezTo>
                  <a:pt x="2418657" y="98611"/>
                  <a:pt x="2415586" y="99822"/>
                  <a:pt x="2452878" y="114104"/>
                </a:cubicBezTo>
                <a:cubicBezTo>
                  <a:pt x="2474763" y="108974"/>
                  <a:pt x="2493568" y="120070"/>
                  <a:pt x="2502728" y="130204"/>
                </a:cubicBezTo>
                <a:cubicBezTo>
                  <a:pt x="2527501" y="139804"/>
                  <a:pt x="2581310" y="162727"/>
                  <a:pt x="2616700" y="165762"/>
                </a:cubicBezTo>
                <a:cubicBezTo>
                  <a:pt x="2670822" y="165032"/>
                  <a:pt x="2655678" y="176304"/>
                  <a:pt x="2679757" y="184874"/>
                </a:cubicBezTo>
                <a:cubicBezTo>
                  <a:pt x="2698501" y="195527"/>
                  <a:pt x="2695893" y="186329"/>
                  <a:pt x="2715454" y="199796"/>
                </a:cubicBezTo>
                <a:lnTo>
                  <a:pt x="2751684" y="215417"/>
                </a:lnTo>
                <a:lnTo>
                  <a:pt x="2795379" y="239878"/>
                </a:lnTo>
                <a:lnTo>
                  <a:pt x="2805381" y="246602"/>
                </a:lnTo>
                <a:cubicBezTo>
                  <a:pt x="2810511" y="246626"/>
                  <a:pt x="2813766" y="247045"/>
                  <a:pt x="2815845" y="247782"/>
                </a:cubicBezTo>
                <a:cubicBezTo>
                  <a:pt x="2815896" y="247881"/>
                  <a:pt x="2815949" y="247980"/>
                  <a:pt x="2816000" y="248079"/>
                </a:cubicBezTo>
                <a:lnTo>
                  <a:pt x="2830764" y="251040"/>
                </a:lnTo>
                <a:cubicBezTo>
                  <a:pt x="2847879" y="251404"/>
                  <a:pt x="2882218" y="277370"/>
                  <a:pt x="2898472" y="276678"/>
                </a:cubicBezTo>
                <a:cubicBezTo>
                  <a:pt x="2905647" y="293133"/>
                  <a:pt x="2902453" y="265766"/>
                  <a:pt x="2929804" y="280704"/>
                </a:cubicBezTo>
                <a:cubicBezTo>
                  <a:pt x="2941996" y="282696"/>
                  <a:pt x="2947122" y="284716"/>
                  <a:pt x="2957338" y="286247"/>
                </a:cubicBezTo>
                <a:cubicBezTo>
                  <a:pt x="2957479" y="286667"/>
                  <a:pt x="2990960" y="289467"/>
                  <a:pt x="2991101" y="289887"/>
                </a:cubicBezTo>
                <a:lnTo>
                  <a:pt x="3015504" y="293980"/>
                </a:lnTo>
                <a:lnTo>
                  <a:pt x="3021078" y="296051"/>
                </a:lnTo>
                <a:lnTo>
                  <a:pt x="3053567" y="292851"/>
                </a:lnTo>
                <a:lnTo>
                  <a:pt x="3069787" y="292672"/>
                </a:lnTo>
                <a:lnTo>
                  <a:pt x="3075539" y="289579"/>
                </a:lnTo>
                <a:cubicBezTo>
                  <a:pt x="3081105" y="287930"/>
                  <a:pt x="3088240" y="287741"/>
                  <a:pt x="3098888" y="290860"/>
                </a:cubicBezTo>
                <a:lnTo>
                  <a:pt x="3101129" y="292153"/>
                </a:lnTo>
                <a:lnTo>
                  <a:pt x="3133932" y="286561"/>
                </a:lnTo>
                <a:cubicBezTo>
                  <a:pt x="3140944" y="284784"/>
                  <a:pt x="3168952" y="294171"/>
                  <a:pt x="3174858" y="290616"/>
                </a:cubicBezTo>
                <a:cubicBezTo>
                  <a:pt x="3230764" y="295457"/>
                  <a:pt x="3264969" y="278925"/>
                  <a:pt x="3333227" y="290351"/>
                </a:cubicBezTo>
                <a:cubicBezTo>
                  <a:pt x="3378919" y="294938"/>
                  <a:pt x="3404596" y="294841"/>
                  <a:pt x="3434083" y="298450"/>
                </a:cubicBezTo>
                <a:cubicBezTo>
                  <a:pt x="3463570" y="302059"/>
                  <a:pt x="3491152" y="308462"/>
                  <a:pt x="3510149" y="312007"/>
                </a:cubicBezTo>
                <a:cubicBezTo>
                  <a:pt x="3529146" y="315552"/>
                  <a:pt x="3524019" y="317217"/>
                  <a:pt x="3548064" y="319723"/>
                </a:cubicBezTo>
                <a:cubicBezTo>
                  <a:pt x="3572109" y="322229"/>
                  <a:pt x="3631075" y="320322"/>
                  <a:pt x="3654421" y="327043"/>
                </a:cubicBezTo>
                <a:cubicBezTo>
                  <a:pt x="3679638" y="326359"/>
                  <a:pt x="3682937" y="337391"/>
                  <a:pt x="3696714" y="336075"/>
                </a:cubicBezTo>
                <a:cubicBezTo>
                  <a:pt x="3767949" y="352546"/>
                  <a:pt x="3827292" y="349618"/>
                  <a:pt x="3913983" y="346950"/>
                </a:cubicBezTo>
                <a:cubicBezTo>
                  <a:pt x="3971130" y="351831"/>
                  <a:pt x="3970098" y="354607"/>
                  <a:pt x="3995145" y="357420"/>
                </a:cubicBezTo>
                <a:cubicBezTo>
                  <a:pt x="4002790" y="360247"/>
                  <a:pt x="4006581" y="350414"/>
                  <a:pt x="4013468" y="354306"/>
                </a:cubicBezTo>
                <a:lnTo>
                  <a:pt x="4048834" y="359505"/>
                </a:lnTo>
                <a:lnTo>
                  <a:pt x="4074799" y="369645"/>
                </a:lnTo>
                <a:lnTo>
                  <a:pt x="4079551" y="370898"/>
                </a:lnTo>
                <a:lnTo>
                  <a:pt x="4079551" y="5121742"/>
                </a:lnTo>
                <a:lnTo>
                  <a:pt x="4068742" y="5113500"/>
                </a:lnTo>
                <a:cubicBezTo>
                  <a:pt x="4063338" y="5107661"/>
                  <a:pt x="4059868" y="5101409"/>
                  <a:pt x="4058894" y="5094665"/>
                </a:cubicBezTo>
                <a:cubicBezTo>
                  <a:pt x="3987852" y="5077156"/>
                  <a:pt x="4047488" y="5077984"/>
                  <a:pt x="3952029" y="5063154"/>
                </a:cubicBezTo>
                <a:cubicBezTo>
                  <a:pt x="3867363" y="5050598"/>
                  <a:pt x="3615061" y="5028910"/>
                  <a:pt x="3557637" y="5010001"/>
                </a:cubicBezTo>
                <a:cubicBezTo>
                  <a:pt x="3479990" y="5000422"/>
                  <a:pt x="3519950" y="4999882"/>
                  <a:pt x="3486145" y="5005680"/>
                </a:cubicBezTo>
                <a:cubicBezTo>
                  <a:pt x="3429218" y="5014226"/>
                  <a:pt x="3425986" y="4996913"/>
                  <a:pt x="3388517" y="4998135"/>
                </a:cubicBezTo>
                <a:cubicBezTo>
                  <a:pt x="3332792" y="4985135"/>
                  <a:pt x="3225211" y="4978839"/>
                  <a:pt x="3151800" y="4964999"/>
                </a:cubicBezTo>
                <a:cubicBezTo>
                  <a:pt x="3089955" y="4955605"/>
                  <a:pt x="3078013" y="4941781"/>
                  <a:pt x="3017820" y="4936923"/>
                </a:cubicBezTo>
                <a:cubicBezTo>
                  <a:pt x="2983861" y="4928606"/>
                  <a:pt x="2965335" y="4947639"/>
                  <a:pt x="2948051" y="4915098"/>
                </a:cubicBezTo>
                <a:cubicBezTo>
                  <a:pt x="2926332" y="4902193"/>
                  <a:pt x="2886343" y="4901643"/>
                  <a:pt x="2850186" y="4894812"/>
                </a:cubicBezTo>
                <a:cubicBezTo>
                  <a:pt x="2832001" y="4893294"/>
                  <a:pt x="2812810" y="4898744"/>
                  <a:pt x="2773357" y="4888477"/>
                </a:cubicBezTo>
                <a:cubicBezTo>
                  <a:pt x="2743350" y="4880689"/>
                  <a:pt x="2708497" y="4865066"/>
                  <a:pt x="2705025" y="4886289"/>
                </a:cubicBezTo>
                <a:cubicBezTo>
                  <a:pt x="2674575" y="4858628"/>
                  <a:pt x="2685763" y="4877642"/>
                  <a:pt x="2646233" y="4877189"/>
                </a:cubicBezTo>
                <a:cubicBezTo>
                  <a:pt x="2543240" y="4848149"/>
                  <a:pt x="2501889" y="4866909"/>
                  <a:pt x="2424169" y="4851885"/>
                </a:cubicBezTo>
                <a:cubicBezTo>
                  <a:pt x="2404486" y="4833480"/>
                  <a:pt x="2400682" y="4878338"/>
                  <a:pt x="2350685" y="4835310"/>
                </a:cubicBezTo>
                <a:cubicBezTo>
                  <a:pt x="2346969" y="4837458"/>
                  <a:pt x="2324430" y="4815003"/>
                  <a:pt x="2309189" y="4809282"/>
                </a:cubicBezTo>
                <a:cubicBezTo>
                  <a:pt x="2293948" y="4803561"/>
                  <a:pt x="2272811" y="4801970"/>
                  <a:pt x="2259235" y="4800986"/>
                </a:cubicBezTo>
                <a:cubicBezTo>
                  <a:pt x="2245658" y="4800001"/>
                  <a:pt x="2243609" y="4803372"/>
                  <a:pt x="2227729" y="4803372"/>
                </a:cubicBezTo>
                <a:cubicBezTo>
                  <a:pt x="2211848" y="4803372"/>
                  <a:pt x="2190174" y="4790407"/>
                  <a:pt x="2160878" y="4813279"/>
                </a:cubicBezTo>
                <a:cubicBezTo>
                  <a:pt x="2146951" y="4811561"/>
                  <a:pt x="2155252" y="4798893"/>
                  <a:pt x="2144167" y="4793069"/>
                </a:cubicBezTo>
                <a:cubicBezTo>
                  <a:pt x="2138625" y="4790157"/>
                  <a:pt x="2130209" y="4787368"/>
                  <a:pt x="2121162" y="4784859"/>
                </a:cubicBezTo>
                <a:lnTo>
                  <a:pt x="2094401" y="4778344"/>
                </a:lnTo>
                <a:lnTo>
                  <a:pt x="2094882" y="4776919"/>
                </a:lnTo>
                <a:cubicBezTo>
                  <a:pt x="2092677" y="4775558"/>
                  <a:pt x="2089097" y="4774323"/>
                  <a:pt x="2087794" y="4774223"/>
                </a:cubicBezTo>
                <a:cubicBezTo>
                  <a:pt x="2086491" y="4774123"/>
                  <a:pt x="2087466" y="4775159"/>
                  <a:pt x="2094371" y="4778337"/>
                </a:cubicBezTo>
                <a:lnTo>
                  <a:pt x="2094401" y="4778344"/>
                </a:lnTo>
                <a:lnTo>
                  <a:pt x="2093715" y="4780377"/>
                </a:lnTo>
                <a:cubicBezTo>
                  <a:pt x="2089515" y="4780985"/>
                  <a:pt x="2080286" y="4780711"/>
                  <a:pt x="2062375" y="4778549"/>
                </a:cubicBezTo>
                <a:cubicBezTo>
                  <a:pt x="2042674" y="4771181"/>
                  <a:pt x="2014477" y="4774492"/>
                  <a:pt x="1994248" y="4768862"/>
                </a:cubicBezTo>
                <a:cubicBezTo>
                  <a:pt x="1974019" y="4763231"/>
                  <a:pt x="1952871" y="4755713"/>
                  <a:pt x="1937256" y="4751678"/>
                </a:cubicBezTo>
                <a:cubicBezTo>
                  <a:pt x="1907785" y="4744300"/>
                  <a:pt x="1899543" y="4740617"/>
                  <a:pt x="1881810" y="4737737"/>
                </a:cubicBezTo>
                <a:cubicBezTo>
                  <a:pt x="1864077" y="4734858"/>
                  <a:pt x="1845240" y="4734501"/>
                  <a:pt x="1830859" y="4734403"/>
                </a:cubicBezTo>
                <a:cubicBezTo>
                  <a:pt x="1816479" y="4734305"/>
                  <a:pt x="1813540" y="4739700"/>
                  <a:pt x="1795527" y="4737148"/>
                </a:cubicBezTo>
                <a:cubicBezTo>
                  <a:pt x="1766274" y="4729435"/>
                  <a:pt x="1769196" y="4730400"/>
                  <a:pt x="1733366" y="4726150"/>
                </a:cubicBezTo>
                <a:lnTo>
                  <a:pt x="1642377" y="4726617"/>
                </a:lnTo>
                <a:lnTo>
                  <a:pt x="1611957" y="4723904"/>
                </a:lnTo>
                <a:cubicBezTo>
                  <a:pt x="1601202" y="4725929"/>
                  <a:pt x="1590447" y="4714121"/>
                  <a:pt x="1579694" y="4716145"/>
                </a:cubicBezTo>
                <a:lnTo>
                  <a:pt x="1529000" y="4712292"/>
                </a:lnTo>
                <a:cubicBezTo>
                  <a:pt x="1506629" y="4692374"/>
                  <a:pt x="1502551" y="4712551"/>
                  <a:pt x="1486695" y="4707303"/>
                </a:cubicBezTo>
                <a:cubicBezTo>
                  <a:pt x="1459462" y="4696523"/>
                  <a:pt x="1453852" y="4697563"/>
                  <a:pt x="1426366" y="4687718"/>
                </a:cubicBezTo>
                <a:cubicBezTo>
                  <a:pt x="1412560" y="4689453"/>
                  <a:pt x="1397512" y="4684365"/>
                  <a:pt x="1384037" y="4687843"/>
                </a:cubicBezTo>
                <a:lnTo>
                  <a:pt x="1346996" y="4686184"/>
                </a:lnTo>
                <a:lnTo>
                  <a:pt x="1308817" y="4690023"/>
                </a:lnTo>
                <a:lnTo>
                  <a:pt x="1268850" y="4701204"/>
                </a:lnTo>
                <a:cubicBezTo>
                  <a:pt x="1253323" y="4701949"/>
                  <a:pt x="1236826" y="4700974"/>
                  <a:pt x="1218909" y="4697243"/>
                </a:cubicBezTo>
                <a:cubicBezTo>
                  <a:pt x="1204883" y="4695263"/>
                  <a:pt x="1183521" y="4694006"/>
                  <a:pt x="1167081" y="4681108"/>
                </a:cubicBezTo>
                <a:cubicBezTo>
                  <a:pt x="1150641" y="4668210"/>
                  <a:pt x="1027982" y="4656956"/>
                  <a:pt x="1028065" y="4656732"/>
                </a:cubicBezTo>
                <a:cubicBezTo>
                  <a:pt x="997413" y="4653433"/>
                  <a:pt x="998916" y="4666066"/>
                  <a:pt x="983167" y="4667463"/>
                </a:cubicBezTo>
                <a:cubicBezTo>
                  <a:pt x="967418" y="4668859"/>
                  <a:pt x="959283" y="4663456"/>
                  <a:pt x="933575" y="4665113"/>
                </a:cubicBezTo>
                <a:cubicBezTo>
                  <a:pt x="907867" y="4666771"/>
                  <a:pt x="856664" y="4676890"/>
                  <a:pt x="828922" y="4677409"/>
                </a:cubicBezTo>
                <a:cubicBezTo>
                  <a:pt x="808598" y="4677652"/>
                  <a:pt x="807933" y="4665718"/>
                  <a:pt x="785859" y="4661311"/>
                </a:cubicBezTo>
                <a:cubicBezTo>
                  <a:pt x="764346" y="4676275"/>
                  <a:pt x="708123" y="4640980"/>
                  <a:pt x="709519" y="4662282"/>
                </a:cubicBezTo>
                <a:cubicBezTo>
                  <a:pt x="657776" y="4649495"/>
                  <a:pt x="666334" y="4651568"/>
                  <a:pt x="642835" y="4656529"/>
                </a:cubicBezTo>
                <a:lnTo>
                  <a:pt x="617041" y="4662947"/>
                </a:lnTo>
                <a:lnTo>
                  <a:pt x="530174" y="4659157"/>
                </a:lnTo>
                <a:lnTo>
                  <a:pt x="522967" y="4664296"/>
                </a:lnTo>
                <a:lnTo>
                  <a:pt x="505439" y="4665425"/>
                </a:lnTo>
                <a:lnTo>
                  <a:pt x="498947" y="4666124"/>
                </a:lnTo>
                <a:lnTo>
                  <a:pt x="494921" y="4663656"/>
                </a:lnTo>
                <a:cubicBezTo>
                  <a:pt x="492531" y="4662547"/>
                  <a:pt x="490756" y="4662473"/>
                  <a:pt x="489479" y="4664277"/>
                </a:cubicBezTo>
                <a:cubicBezTo>
                  <a:pt x="489277" y="4665254"/>
                  <a:pt x="489077" y="4666231"/>
                  <a:pt x="488876" y="4667208"/>
                </a:cubicBezTo>
                <a:lnTo>
                  <a:pt x="454603" y="4670897"/>
                </a:lnTo>
                <a:lnTo>
                  <a:pt x="208211" y="4676399"/>
                </a:lnTo>
                <a:cubicBezTo>
                  <a:pt x="153499" y="4693629"/>
                  <a:pt x="92158" y="4691047"/>
                  <a:pt x="29399" y="4685637"/>
                </a:cubicBezTo>
                <a:lnTo>
                  <a:pt x="0" y="4683114"/>
                </a:lnTo>
                <a:close/>
              </a:path>
            </a:pathLst>
          </a:cu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DA4D985F-899A-C1C5-5F53-1E23A52E9D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53" r="2" b="2"/>
          <a:stretch>
            <a:fillRect/>
          </a:stretch>
        </p:blipFill>
        <p:spPr>
          <a:xfrm>
            <a:off x="20" y="10"/>
            <a:ext cx="4044282" cy="4706602"/>
          </a:xfrm>
          <a:custGeom>
            <a:avLst/>
            <a:gdLst/>
            <a:ahLst/>
            <a:cxnLst/>
            <a:rect l="l" t="t" r="r" b="b"/>
            <a:pathLst>
              <a:path w="4044302" h="4706612">
                <a:moveTo>
                  <a:pt x="0" y="0"/>
                </a:moveTo>
                <a:lnTo>
                  <a:pt x="4044302" y="0"/>
                </a:lnTo>
                <a:lnTo>
                  <a:pt x="4044302" y="4683603"/>
                </a:lnTo>
                <a:lnTo>
                  <a:pt x="3973451" y="4677522"/>
                </a:lnTo>
                <a:cubicBezTo>
                  <a:pt x="3942015" y="4675526"/>
                  <a:pt x="3910877" y="4674945"/>
                  <a:pt x="3880688" y="4677902"/>
                </a:cubicBezTo>
                <a:cubicBezTo>
                  <a:pt x="3854349" y="4668373"/>
                  <a:pt x="3867024" y="4694267"/>
                  <a:pt x="3804472" y="4706612"/>
                </a:cubicBezTo>
                <a:cubicBezTo>
                  <a:pt x="3769790" y="4699764"/>
                  <a:pt x="3709689" y="4672031"/>
                  <a:pt x="3671141" y="4669214"/>
                </a:cubicBezTo>
                <a:cubicBezTo>
                  <a:pt x="3634430" y="4661806"/>
                  <a:pt x="3632993" y="4657630"/>
                  <a:pt x="3609792" y="4651280"/>
                </a:cubicBezTo>
                <a:cubicBezTo>
                  <a:pt x="3586591" y="4644931"/>
                  <a:pt x="3596838" y="4646444"/>
                  <a:pt x="3550675" y="4644949"/>
                </a:cubicBezTo>
                <a:cubicBezTo>
                  <a:pt x="3513195" y="4640338"/>
                  <a:pt x="3398385" y="4630109"/>
                  <a:pt x="3362699" y="4629669"/>
                </a:cubicBezTo>
                <a:cubicBezTo>
                  <a:pt x="3327014" y="4629229"/>
                  <a:pt x="3350265" y="4628980"/>
                  <a:pt x="3317820" y="4628473"/>
                </a:cubicBezTo>
                <a:cubicBezTo>
                  <a:pt x="3291761" y="4635373"/>
                  <a:pt x="3220279" y="4625153"/>
                  <a:pt x="3202541" y="4611353"/>
                </a:cubicBezTo>
                <a:cubicBezTo>
                  <a:pt x="3176498" y="4608414"/>
                  <a:pt x="3173034" y="4597692"/>
                  <a:pt x="3165095" y="4593183"/>
                </a:cubicBezTo>
                <a:cubicBezTo>
                  <a:pt x="3157156" y="4588674"/>
                  <a:pt x="3151440" y="4597640"/>
                  <a:pt x="3142614" y="4593521"/>
                </a:cubicBezTo>
                <a:cubicBezTo>
                  <a:pt x="3133788" y="4589402"/>
                  <a:pt x="3119786" y="4585666"/>
                  <a:pt x="3108607" y="4586122"/>
                </a:cubicBezTo>
                <a:cubicBezTo>
                  <a:pt x="3097429" y="4586579"/>
                  <a:pt x="3083057" y="4584832"/>
                  <a:pt x="3060172" y="4583967"/>
                </a:cubicBezTo>
                <a:cubicBezTo>
                  <a:pt x="3037288" y="4583102"/>
                  <a:pt x="3008898" y="4580847"/>
                  <a:pt x="2971297" y="4580934"/>
                </a:cubicBezTo>
                <a:cubicBezTo>
                  <a:pt x="2936460" y="4577753"/>
                  <a:pt x="2952539" y="4581456"/>
                  <a:pt x="2872577" y="4576652"/>
                </a:cubicBezTo>
                <a:cubicBezTo>
                  <a:pt x="2845447" y="4572221"/>
                  <a:pt x="2833971" y="4557733"/>
                  <a:pt x="2814205" y="4559580"/>
                </a:cubicBezTo>
                <a:cubicBezTo>
                  <a:pt x="2790909" y="4543112"/>
                  <a:pt x="2768526" y="4546849"/>
                  <a:pt x="2754311" y="4545459"/>
                </a:cubicBezTo>
                <a:cubicBezTo>
                  <a:pt x="2740096" y="4544070"/>
                  <a:pt x="2737019" y="4543662"/>
                  <a:pt x="2723224" y="4546010"/>
                </a:cubicBezTo>
                <a:cubicBezTo>
                  <a:pt x="2709430" y="4548359"/>
                  <a:pt x="2687410" y="4554101"/>
                  <a:pt x="2672793" y="4554314"/>
                </a:cubicBezTo>
                <a:cubicBezTo>
                  <a:pt x="2658176" y="4554527"/>
                  <a:pt x="2649574" y="4546685"/>
                  <a:pt x="2635521" y="4547286"/>
                </a:cubicBezTo>
                <a:cubicBezTo>
                  <a:pt x="2621467" y="4547887"/>
                  <a:pt x="2621767" y="4560245"/>
                  <a:pt x="2588471" y="4557919"/>
                </a:cubicBezTo>
                <a:lnTo>
                  <a:pt x="2439275" y="4540387"/>
                </a:lnTo>
                <a:cubicBezTo>
                  <a:pt x="2417784" y="4540194"/>
                  <a:pt x="2396292" y="4546221"/>
                  <a:pt x="2374801" y="4546028"/>
                </a:cubicBezTo>
                <a:cubicBezTo>
                  <a:pt x="2331700" y="4546603"/>
                  <a:pt x="2372806" y="4559122"/>
                  <a:pt x="2318618" y="4550990"/>
                </a:cubicBezTo>
                <a:cubicBezTo>
                  <a:pt x="2264430" y="4533528"/>
                  <a:pt x="2150787" y="4518120"/>
                  <a:pt x="2084135" y="4520400"/>
                </a:cubicBezTo>
                <a:lnTo>
                  <a:pt x="2010848" y="4500404"/>
                </a:lnTo>
                <a:lnTo>
                  <a:pt x="1962215" y="4501400"/>
                </a:lnTo>
                <a:lnTo>
                  <a:pt x="1926990" y="4495570"/>
                </a:lnTo>
                <a:cubicBezTo>
                  <a:pt x="1909127" y="4479452"/>
                  <a:pt x="1902510" y="4484082"/>
                  <a:pt x="1884649" y="4474880"/>
                </a:cubicBezTo>
                <a:cubicBezTo>
                  <a:pt x="1864462" y="4463930"/>
                  <a:pt x="1869383" y="4485922"/>
                  <a:pt x="1816219" y="4470938"/>
                </a:cubicBezTo>
                <a:cubicBezTo>
                  <a:pt x="1786214" y="4478916"/>
                  <a:pt x="1794086" y="4458547"/>
                  <a:pt x="1768335" y="4471096"/>
                </a:cubicBezTo>
                <a:cubicBezTo>
                  <a:pt x="1756010" y="4466078"/>
                  <a:pt x="1737157" y="4463295"/>
                  <a:pt x="1725889" y="4456707"/>
                </a:cubicBezTo>
                <a:lnTo>
                  <a:pt x="1704987" y="4453275"/>
                </a:lnTo>
                <a:lnTo>
                  <a:pt x="1678857" y="4447221"/>
                </a:lnTo>
                <a:lnTo>
                  <a:pt x="1674568" y="4435925"/>
                </a:lnTo>
                <a:lnTo>
                  <a:pt x="1634075" y="4429269"/>
                </a:lnTo>
                <a:cubicBezTo>
                  <a:pt x="1619699" y="4424763"/>
                  <a:pt x="1607040" y="4412316"/>
                  <a:pt x="1588492" y="4411465"/>
                </a:cubicBezTo>
                <a:cubicBezTo>
                  <a:pt x="1548666" y="4404488"/>
                  <a:pt x="1441540" y="4396830"/>
                  <a:pt x="1402240" y="4391911"/>
                </a:cubicBezTo>
                <a:cubicBezTo>
                  <a:pt x="1362940" y="4386992"/>
                  <a:pt x="1383536" y="4385271"/>
                  <a:pt x="1352691" y="4381952"/>
                </a:cubicBezTo>
                <a:cubicBezTo>
                  <a:pt x="1322602" y="4385447"/>
                  <a:pt x="1230331" y="4373936"/>
                  <a:pt x="1213419" y="4358161"/>
                </a:cubicBezTo>
                <a:cubicBezTo>
                  <a:pt x="1194291" y="4352958"/>
                  <a:pt x="1171642" y="4355246"/>
                  <a:pt x="1163347" y="4339486"/>
                </a:cubicBezTo>
                <a:cubicBezTo>
                  <a:pt x="1149374" y="4320060"/>
                  <a:pt x="1081104" y="4339702"/>
                  <a:pt x="1091517" y="4319884"/>
                </a:cubicBezTo>
                <a:cubicBezTo>
                  <a:pt x="1067291" y="4326517"/>
                  <a:pt x="1046078" y="4319455"/>
                  <a:pt x="1025956" y="4309010"/>
                </a:cubicBezTo>
                <a:lnTo>
                  <a:pt x="1004286" y="4296626"/>
                </a:lnTo>
                <a:lnTo>
                  <a:pt x="983819" y="4298478"/>
                </a:lnTo>
                <a:cubicBezTo>
                  <a:pt x="974051" y="4282658"/>
                  <a:pt x="953984" y="4293628"/>
                  <a:pt x="939204" y="4282411"/>
                </a:cubicBezTo>
                <a:lnTo>
                  <a:pt x="915836" y="4272323"/>
                </a:lnTo>
                <a:lnTo>
                  <a:pt x="899731" y="4266965"/>
                </a:lnTo>
                <a:lnTo>
                  <a:pt x="893886" y="4264715"/>
                </a:lnTo>
                <a:lnTo>
                  <a:pt x="889021" y="4266066"/>
                </a:lnTo>
                <a:cubicBezTo>
                  <a:pt x="886286" y="4266531"/>
                  <a:pt x="884573" y="4266166"/>
                  <a:pt x="884135" y="4264147"/>
                </a:cubicBezTo>
                <a:lnTo>
                  <a:pt x="884818" y="4261224"/>
                </a:lnTo>
                <a:lnTo>
                  <a:pt x="820228" y="4266638"/>
                </a:lnTo>
                <a:lnTo>
                  <a:pt x="788402" y="4263209"/>
                </a:lnTo>
                <a:cubicBezTo>
                  <a:pt x="756573" y="4279518"/>
                  <a:pt x="718864" y="4245871"/>
                  <a:pt x="687574" y="4276905"/>
                </a:cubicBezTo>
                <a:lnTo>
                  <a:pt x="556383" y="4277125"/>
                </a:lnTo>
                <a:lnTo>
                  <a:pt x="497122" y="4273689"/>
                </a:lnTo>
                <a:cubicBezTo>
                  <a:pt x="484020" y="4279519"/>
                  <a:pt x="445941" y="4269992"/>
                  <a:pt x="454008" y="4273811"/>
                </a:cubicBezTo>
                <a:lnTo>
                  <a:pt x="394229" y="4278215"/>
                </a:lnTo>
                <a:lnTo>
                  <a:pt x="386356" y="4282251"/>
                </a:lnTo>
                <a:lnTo>
                  <a:pt x="383576" y="4284364"/>
                </a:lnTo>
                <a:lnTo>
                  <a:pt x="370039" y="4285533"/>
                </a:lnTo>
                <a:cubicBezTo>
                  <a:pt x="361618" y="4289428"/>
                  <a:pt x="359083" y="4297501"/>
                  <a:pt x="350141" y="4300911"/>
                </a:cubicBezTo>
                <a:cubicBezTo>
                  <a:pt x="345670" y="4302616"/>
                  <a:pt x="339596" y="4303155"/>
                  <a:pt x="330385" y="4301424"/>
                </a:cubicBezTo>
                <a:cubicBezTo>
                  <a:pt x="329804" y="4289693"/>
                  <a:pt x="314374" y="4293109"/>
                  <a:pt x="297835" y="4297065"/>
                </a:cubicBezTo>
                <a:lnTo>
                  <a:pt x="282816" y="4299894"/>
                </a:lnTo>
                <a:lnTo>
                  <a:pt x="281368" y="4300653"/>
                </a:lnTo>
                <a:lnTo>
                  <a:pt x="280684" y="4300295"/>
                </a:lnTo>
                <a:lnTo>
                  <a:pt x="273908" y="4301571"/>
                </a:lnTo>
                <a:cubicBezTo>
                  <a:pt x="266799" y="4301990"/>
                  <a:pt x="261129" y="4300718"/>
                  <a:pt x="258614" y="4295926"/>
                </a:cubicBezTo>
                <a:cubicBezTo>
                  <a:pt x="242516" y="4327823"/>
                  <a:pt x="214979" y="4309338"/>
                  <a:pt x="182068" y="4323284"/>
                </a:cubicBezTo>
                <a:cubicBezTo>
                  <a:pt x="157942" y="4332898"/>
                  <a:pt x="153812" y="4326151"/>
                  <a:pt x="128666" y="4331122"/>
                </a:cubicBezTo>
                <a:cubicBezTo>
                  <a:pt x="77925" y="4373333"/>
                  <a:pt x="87445" y="4341355"/>
                  <a:pt x="21563" y="4371972"/>
                </a:cubicBezTo>
                <a:lnTo>
                  <a:pt x="0" y="4383632"/>
                </a:lnTo>
                <a:close/>
              </a:path>
            </a:pathLst>
          </a:custGeom>
        </p:spPr>
      </p:pic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696B4F8D-F261-41C2-B0A1-B0899F667F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5900" y="4774216"/>
            <a:ext cx="7583" cy="4128"/>
          </a:xfrm>
          <a:custGeom>
            <a:avLst/>
            <a:gdLst>
              <a:gd name="connsiteX0" fmla="*/ 495 w 7583"/>
              <a:gd name="connsiteY0" fmla="*/ 7 h 4128"/>
              <a:gd name="connsiteX1" fmla="*/ 7583 w 7583"/>
              <a:gd name="connsiteY1" fmla="*/ 2703 h 4128"/>
              <a:gd name="connsiteX2" fmla="*/ 7102 w 7583"/>
              <a:gd name="connsiteY2" fmla="*/ 4128 h 4128"/>
              <a:gd name="connsiteX3" fmla="*/ 7072 w 7583"/>
              <a:gd name="connsiteY3" fmla="*/ 4121 h 4128"/>
              <a:gd name="connsiteX4" fmla="*/ 495 w 7583"/>
              <a:gd name="connsiteY4" fmla="*/ 7 h 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3" h="4128">
                <a:moveTo>
                  <a:pt x="495" y="7"/>
                </a:moveTo>
                <a:cubicBezTo>
                  <a:pt x="1798" y="107"/>
                  <a:pt x="5378" y="1342"/>
                  <a:pt x="7583" y="2703"/>
                </a:cubicBezTo>
                <a:lnTo>
                  <a:pt x="7102" y="4128"/>
                </a:lnTo>
                <a:lnTo>
                  <a:pt x="7072" y="4121"/>
                </a:lnTo>
                <a:cubicBezTo>
                  <a:pt x="167" y="943"/>
                  <a:pt x="-808" y="-93"/>
                  <a:pt x="495" y="7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7" name="Freeform: Shape 26">
            <a:extLst>
              <a:ext uri="{FF2B5EF4-FFF2-40B4-BE49-F238E27FC236}">
                <a16:creationId xmlns:a16="http://schemas.microsoft.com/office/drawing/2014/main" id="{A3C7563A-4B20-4E0B-8548-374928B55F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5900" y="4774216"/>
            <a:ext cx="7583" cy="4128"/>
          </a:xfrm>
          <a:custGeom>
            <a:avLst/>
            <a:gdLst>
              <a:gd name="connsiteX0" fmla="*/ 495 w 7583"/>
              <a:gd name="connsiteY0" fmla="*/ 7 h 4128"/>
              <a:gd name="connsiteX1" fmla="*/ 7583 w 7583"/>
              <a:gd name="connsiteY1" fmla="*/ 2703 h 4128"/>
              <a:gd name="connsiteX2" fmla="*/ 7102 w 7583"/>
              <a:gd name="connsiteY2" fmla="*/ 4128 h 4128"/>
              <a:gd name="connsiteX3" fmla="*/ 7072 w 7583"/>
              <a:gd name="connsiteY3" fmla="*/ 4121 h 4128"/>
              <a:gd name="connsiteX4" fmla="*/ 495 w 7583"/>
              <a:gd name="connsiteY4" fmla="*/ 7 h 41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83" h="4128">
                <a:moveTo>
                  <a:pt x="495" y="7"/>
                </a:moveTo>
                <a:cubicBezTo>
                  <a:pt x="1798" y="107"/>
                  <a:pt x="5378" y="1342"/>
                  <a:pt x="7583" y="2703"/>
                </a:cubicBezTo>
                <a:lnTo>
                  <a:pt x="7102" y="4128"/>
                </a:lnTo>
                <a:lnTo>
                  <a:pt x="7072" y="4121"/>
                </a:lnTo>
                <a:cubicBezTo>
                  <a:pt x="167" y="943"/>
                  <a:pt x="-808" y="-93"/>
                  <a:pt x="495" y="7"/>
                </a:cubicBezTo>
                <a:close/>
              </a:path>
            </a:pathLst>
          </a:cu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5C91E5EA-BAA7-BDA5-B83C-E9F6DC6DA4A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6145"/>
          <a:stretch>
            <a:fillRect/>
          </a:stretch>
        </p:blipFill>
        <p:spPr>
          <a:xfrm>
            <a:off x="8118152" y="370899"/>
            <a:ext cx="4073848" cy="5097855"/>
          </a:xfrm>
          <a:custGeom>
            <a:avLst/>
            <a:gdLst/>
            <a:ahLst/>
            <a:cxnLst/>
            <a:rect l="l" t="t" r="r" b="b"/>
            <a:pathLst>
              <a:path w="4073848" h="5097855">
                <a:moveTo>
                  <a:pt x="0" y="0"/>
                </a:moveTo>
                <a:lnTo>
                  <a:pt x="19820" y="5180"/>
                </a:lnTo>
                <a:lnTo>
                  <a:pt x="49402" y="7911"/>
                </a:lnTo>
                <a:cubicBezTo>
                  <a:pt x="58464" y="10327"/>
                  <a:pt x="59058" y="18121"/>
                  <a:pt x="71002" y="17994"/>
                </a:cubicBezTo>
                <a:cubicBezTo>
                  <a:pt x="107266" y="23166"/>
                  <a:pt x="172585" y="27649"/>
                  <a:pt x="221893" y="33346"/>
                </a:cubicBezTo>
                <a:cubicBezTo>
                  <a:pt x="246320" y="29951"/>
                  <a:pt x="281352" y="36453"/>
                  <a:pt x="291482" y="46142"/>
                </a:cubicBezTo>
                <a:cubicBezTo>
                  <a:pt x="303579" y="48837"/>
                  <a:pt x="332739" y="48886"/>
                  <a:pt x="344505" y="46978"/>
                </a:cubicBezTo>
                <a:cubicBezTo>
                  <a:pt x="354949" y="47257"/>
                  <a:pt x="356843" y="50945"/>
                  <a:pt x="370719" y="52379"/>
                </a:cubicBezTo>
                <a:cubicBezTo>
                  <a:pt x="385865" y="55758"/>
                  <a:pt x="418717" y="71770"/>
                  <a:pt x="432980" y="76777"/>
                </a:cubicBezTo>
                <a:cubicBezTo>
                  <a:pt x="447242" y="81784"/>
                  <a:pt x="432737" y="76599"/>
                  <a:pt x="456293" y="82419"/>
                </a:cubicBezTo>
                <a:cubicBezTo>
                  <a:pt x="464698" y="84403"/>
                  <a:pt x="462938" y="92138"/>
                  <a:pt x="481008" y="95827"/>
                </a:cubicBezTo>
                <a:cubicBezTo>
                  <a:pt x="499078" y="99517"/>
                  <a:pt x="539553" y="103782"/>
                  <a:pt x="564714" y="104556"/>
                </a:cubicBezTo>
                <a:cubicBezTo>
                  <a:pt x="592824" y="92037"/>
                  <a:pt x="582974" y="109081"/>
                  <a:pt x="634376" y="93326"/>
                </a:cubicBezTo>
                <a:cubicBezTo>
                  <a:pt x="635698" y="95341"/>
                  <a:pt x="656703" y="94474"/>
                  <a:pt x="678233" y="95822"/>
                </a:cubicBezTo>
                <a:cubicBezTo>
                  <a:pt x="699762" y="97170"/>
                  <a:pt x="745607" y="108465"/>
                  <a:pt x="763555" y="101412"/>
                </a:cubicBezTo>
                <a:lnTo>
                  <a:pt x="921892" y="100673"/>
                </a:lnTo>
                <a:lnTo>
                  <a:pt x="1012783" y="112509"/>
                </a:lnTo>
                <a:cubicBezTo>
                  <a:pt x="1044389" y="114404"/>
                  <a:pt x="1049697" y="123044"/>
                  <a:pt x="1070000" y="119654"/>
                </a:cubicBezTo>
                <a:cubicBezTo>
                  <a:pt x="1104224" y="121839"/>
                  <a:pt x="1082556" y="137881"/>
                  <a:pt x="1122043" y="124964"/>
                </a:cubicBezTo>
                <a:cubicBezTo>
                  <a:pt x="1111251" y="138700"/>
                  <a:pt x="1140599" y="121238"/>
                  <a:pt x="1160906" y="132297"/>
                </a:cubicBezTo>
                <a:cubicBezTo>
                  <a:pt x="1189386" y="124143"/>
                  <a:pt x="1218667" y="134414"/>
                  <a:pt x="1235955" y="135610"/>
                </a:cubicBezTo>
                <a:cubicBezTo>
                  <a:pt x="1253243" y="136806"/>
                  <a:pt x="1239866" y="140567"/>
                  <a:pt x="1264634" y="139474"/>
                </a:cubicBezTo>
                <a:lnTo>
                  <a:pt x="1299612" y="145010"/>
                </a:lnTo>
                <a:cubicBezTo>
                  <a:pt x="1297785" y="140439"/>
                  <a:pt x="1302846" y="141786"/>
                  <a:pt x="1316723" y="142501"/>
                </a:cubicBezTo>
                <a:lnTo>
                  <a:pt x="1353994" y="138427"/>
                </a:lnTo>
                <a:lnTo>
                  <a:pt x="1379571" y="142536"/>
                </a:lnTo>
                <a:cubicBezTo>
                  <a:pt x="1382999" y="142397"/>
                  <a:pt x="1407380" y="137923"/>
                  <a:pt x="1406891" y="134412"/>
                </a:cubicBezTo>
                <a:cubicBezTo>
                  <a:pt x="1433565" y="149140"/>
                  <a:pt x="1436234" y="139888"/>
                  <a:pt x="1463587" y="136134"/>
                </a:cubicBezTo>
                <a:cubicBezTo>
                  <a:pt x="1487038" y="137517"/>
                  <a:pt x="1466824" y="137982"/>
                  <a:pt x="1523495" y="139722"/>
                </a:cubicBezTo>
                <a:cubicBezTo>
                  <a:pt x="1545556" y="155891"/>
                  <a:pt x="1529698" y="128003"/>
                  <a:pt x="1573001" y="150645"/>
                </a:cubicBezTo>
                <a:cubicBezTo>
                  <a:pt x="1575121" y="148880"/>
                  <a:pt x="1601855" y="150499"/>
                  <a:pt x="1615848" y="152274"/>
                </a:cubicBezTo>
                <a:cubicBezTo>
                  <a:pt x="1629840" y="154049"/>
                  <a:pt x="1642482" y="151886"/>
                  <a:pt x="1656958" y="161298"/>
                </a:cubicBezTo>
                <a:cubicBezTo>
                  <a:pt x="1667535" y="164193"/>
                  <a:pt x="1648634" y="159956"/>
                  <a:pt x="1681709" y="164883"/>
                </a:cubicBezTo>
                <a:cubicBezTo>
                  <a:pt x="1714785" y="169810"/>
                  <a:pt x="1822594" y="186492"/>
                  <a:pt x="1855413" y="190858"/>
                </a:cubicBezTo>
                <a:cubicBezTo>
                  <a:pt x="1888232" y="195224"/>
                  <a:pt x="1865150" y="197788"/>
                  <a:pt x="1878624" y="198221"/>
                </a:cubicBezTo>
                <a:cubicBezTo>
                  <a:pt x="1892098" y="198654"/>
                  <a:pt x="1921110" y="191588"/>
                  <a:pt x="1936257" y="193458"/>
                </a:cubicBezTo>
                <a:cubicBezTo>
                  <a:pt x="1955273" y="195364"/>
                  <a:pt x="1958093" y="202665"/>
                  <a:pt x="1969506" y="202296"/>
                </a:cubicBezTo>
                <a:cubicBezTo>
                  <a:pt x="1980059" y="192079"/>
                  <a:pt x="1991264" y="192192"/>
                  <a:pt x="2009543" y="198388"/>
                </a:cubicBezTo>
                <a:cubicBezTo>
                  <a:pt x="2043643" y="201172"/>
                  <a:pt x="2043670" y="190662"/>
                  <a:pt x="2076599" y="192177"/>
                </a:cubicBezTo>
                <a:cubicBezTo>
                  <a:pt x="2091049" y="191598"/>
                  <a:pt x="2098780" y="194892"/>
                  <a:pt x="2122888" y="191618"/>
                </a:cubicBezTo>
                <a:cubicBezTo>
                  <a:pt x="2140054" y="192316"/>
                  <a:pt x="2174542" y="194072"/>
                  <a:pt x="2197782" y="183790"/>
                </a:cubicBezTo>
                <a:cubicBezTo>
                  <a:pt x="2222989" y="182481"/>
                  <a:pt x="2204683" y="182017"/>
                  <a:pt x="2232194" y="184607"/>
                </a:cubicBezTo>
                <a:cubicBezTo>
                  <a:pt x="2265802" y="185125"/>
                  <a:pt x="2279792" y="178894"/>
                  <a:pt x="2299212" y="180376"/>
                </a:cubicBezTo>
                <a:cubicBezTo>
                  <a:pt x="2311858" y="176121"/>
                  <a:pt x="2297536" y="181192"/>
                  <a:pt x="2346142" y="175851"/>
                </a:cubicBezTo>
                <a:cubicBezTo>
                  <a:pt x="2365406" y="185310"/>
                  <a:pt x="2381884" y="172374"/>
                  <a:pt x="2398368" y="174412"/>
                </a:cubicBezTo>
                <a:cubicBezTo>
                  <a:pt x="2424509" y="173378"/>
                  <a:pt x="2488760" y="173491"/>
                  <a:pt x="2512594" y="172027"/>
                </a:cubicBezTo>
                <a:cubicBezTo>
                  <a:pt x="2536428" y="170563"/>
                  <a:pt x="2511059" y="168382"/>
                  <a:pt x="2541375" y="165630"/>
                </a:cubicBezTo>
                <a:cubicBezTo>
                  <a:pt x="2597211" y="177879"/>
                  <a:pt x="2628371" y="155834"/>
                  <a:pt x="2684883" y="153136"/>
                </a:cubicBezTo>
                <a:cubicBezTo>
                  <a:pt x="2719188" y="136064"/>
                  <a:pt x="2743499" y="153798"/>
                  <a:pt x="2781009" y="140733"/>
                </a:cubicBezTo>
                <a:cubicBezTo>
                  <a:pt x="2806393" y="136738"/>
                  <a:pt x="2810080" y="140555"/>
                  <a:pt x="2824377" y="138690"/>
                </a:cubicBezTo>
                <a:cubicBezTo>
                  <a:pt x="2838674" y="136825"/>
                  <a:pt x="2854799" y="132329"/>
                  <a:pt x="2866792" y="129542"/>
                </a:cubicBezTo>
                <a:cubicBezTo>
                  <a:pt x="2873210" y="133180"/>
                  <a:pt x="2923100" y="126770"/>
                  <a:pt x="2921948" y="121966"/>
                </a:cubicBezTo>
                <a:cubicBezTo>
                  <a:pt x="2929361" y="123612"/>
                  <a:pt x="2949852" y="129984"/>
                  <a:pt x="2952165" y="122378"/>
                </a:cubicBezTo>
                <a:cubicBezTo>
                  <a:pt x="2990011" y="122297"/>
                  <a:pt x="3011272" y="121230"/>
                  <a:pt x="3044378" y="131368"/>
                </a:cubicBezTo>
                <a:cubicBezTo>
                  <a:pt x="3067906" y="135145"/>
                  <a:pt x="3051474" y="133118"/>
                  <a:pt x="3066117" y="135515"/>
                </a:cubicBezTo>
                <a:cubicBezTo>
                  <a:pt x="3080761" y="137912"/>
                  <a:pt x="3105156" y="133618"/>
                  <a:pt x="3129038" y="133048"/>
                </a:cubicBezTo>
                <a:cubicBezTo>
                  <a:pt x="3153252" y="133180"/>
                  <a:pt x="3181464" y="137262"/>
                  <a:pt x="3199396" y="138690"/>
                </a:cubicBezTo>
                <a:cubicBezTo>
                  <a:pt x="3217327" y="140118"/>
                  <a:pt x="3221605" y="139775"/>
                  <a:pt x="3236626" y="141617"/>
                </a:cubicBezTo>
                <a:cubicBezTo>
                  <a:pt x="3261693" y="138167"/>
                  <a:pt x="3282756" y="139985"/>
                  <a:pt x="3301529" y="147360"/>
                </a:cubicBezTo>
                <a:cubicBezTo>
                  <a:pt x="3316136" y="149253"/>
                  <a:pt x="3308650" y="153562"/>
                  <a:pt x="3319466" y="155359"/>
                </a:cubicBezTo>
                <a:cubicBezTo>
                  <a:pt x="3330283" y="157156"/>
                  <a:pt x="3337180" y="149032"/>
                  <a:pt x="3366431" y="150998"/>
                </a:cubicBezTo>
                <a:cubicBezTo>
                  <a:pt x="3376837" y="151395"/>
                  <a:pt x="3376489" y="159016"/>
                  <a:pt x="3398712" y="160121"/>
                </a:cubicBezTo>
                <a:cubicBezTo>
                  <a:pt x="3420936" y="161226"/>
                  <a:pt x="3510291" y="165983"/>
                  <a:pt x="3542998" y="167155"/>
                </a:cubicBezTo>
                <a:cubicBezTo>
                  <a:pt x="3575704" y="168327"/>
                  <a:pt x="3562463" y="165109"/>
                  <a:pt x="3578141" y="164774"/>
                </a:cubicBezTo>
                <a:cubicBezTo>
                  <a:pt x="3593820" y="164439"/>
                  <a:pt x="3612368" y="156036"/>
                  <a:pt x="3637070" y="165143"/>
                </a:cubicBezTo>
                <a:cubicBezTo>
                  <a:pt x="3655547" y="160298"/>
                  <a:pt x="3656022" y="171417"/>
                  <a:pt x="3676510" y="174285"/>
                </a:cubicBezTo>
                <a:cubicBezTo>
                  <a:pt x="3687814" y="178343"/>
                  <a:pt x="3701962" y="177166"/>
                  <a:pt x="3711295" y="179965"/>
                </a:cubicBezTo>
                <a:cubicBezTo>
                  <a:pt x="3720627" y="182764"/>
                  <a:pt x="3728005" y="183268"/>
                  <a:pt x="3734909" y="186315"/>
                </a:cubicBezTo>
                <a:cubicBezTo>
                  <a:pt x="3741813" y="189362"/>
                  <a:pt x="3743912" y="195469"/>
                  <a:pt x="3752716" y="198247"/>
                </a:cubicBezTo>
                <a:cubicBezTo>
                  <a:pt x="3761521" y="201025"/>
                  <a:pt x="3775291" y="205915"/>
                  <a:pt x="3785338" y="207746"/>
                </a:cubicBezTo>
                <a:cubicBezTo>
                  <a:pt x="3795386" y="209577"/>
                  <a:pt x="3793861" y="206743"/>
                  <a:pt x="3813002" y="209235"/>
                </a:cubicBezTo>
                <a:cubicBezTo>
                  <a:pt x="3844203" y="214556"/>
                  <a:pt x="3872302" y="218411"/>
                  <a:pt x="3907394" y="217935"/>
                </a:cubicBezTo>
                <a:cubicBezTo>
                  <a:pt x="3913972" y="227642"/>
                  <a:pt x="3924446" y="223236"/>
                  <a:pt x="3938455" y="218099"/>
                </a:cubicBezTo>
                <a:cubicBezTo>
                  <a:pt x="3964643" y="225179"/>
                  <a:pt x="4008872" y="230664"/>
                  <a:pt x="4053670" y="246493"/>
                </a:cubicBezTo>
                <a:cubicBezTo>
                  <a:pt x="4060026" y="249727"/>
                  <a:pt x="4064731" y="252068"/>
                  <a:pt x="4068686" y="253851"/>
                </a:cubicBezTo>
                <a:lnTo>
                  <a:pt x="4073848" y="255820"/>
                </a:lnTo>
                <a:lnTo>
                  <a:pt x="4073848" y="5096562"/>
                </a:lnTo>
                <a:lnTo>
                  <a:pt x="4062380" y="5097855"/>
                </a:lnTo>
                <a:cubicBezTo>
                  <a:pt x="4057192" y="5097055"/>
                  <a:pt x="4053199" y="5094472"/>
                  <a:pt x="4049820" y="5089388"/>
                </a:cubicBezTo>
                <a:cubicBezTo>
                  <a:pt x="4009878" y="5087267"/>
                  <a:pt x="3968705" y="5061632"/>
                  <a:pt x="3943125" y="5073727"/>
                </a:cubicBezTo>
                <a:cubicBezTo>
                  <a:pt x="3944749" y="5052314"/>
                  <a:pt x="3930432" y="5060350"/>
                  <a:pt x="3902578" y="5055197"/>
                </a:cubicBezTo>
                <a:cubicBezTo>
                  <a:pt x="3882656" y="5049199"/>
                  <a:pt x="3839627" y="5036588"/>
                  <a:pt x="3823591" y="5030823"/>
                </a:cubicBezTo>
                <a:cubicBezTo>
                  <a:pt x="3807556" y="5025058"/>
                  <a:pt x="3795270" y="5029266"/>
                  <a:pt x="3779178" y="5023718"/>
                </a:cubicBezTo>
                <a:cubicBezTo>
                  <a:pt x="3786402" y="5005404"/>
                  <a:pt x="3690441" y="5017899"/>
                  <a:pt x="3727041" y="5004453"/>
                </a:cubicBezTo>
                <a:cubicBezTo>
                  <a:pt x="3699629" y="4993542"/>
                  <a:pt x="3709708" y="4998999"/>
                  <a:pt x="3695215" y="5003935"/>
                </a:cubicBezTo>
                <a:cubicBezTo>
                  <a:pt x="3660744" y="4999180"/>
                  <a:pt x="3657695" y="4997754"/>
                  <a:pt x="3617918" y="5002257"/>
                </a:cubicBezTo>
                <a:cubicBezTo>
                  <a:pt x="3600258" y="5001551"/>
                  <a:pt x="3594004" y="4999083"/>
                  <a:pt x="3578292" y="4997633"/>
                </a:cubicBezTo>
                <a:cubicBezTo>
                  <a:pt x="3562580" y="4996183"/>
                  <a:pt x="3553912" y="4997238"/>
                  <a:pt x="3523647" y="4993560"/>
                </a:cubicBezTo>
                <a:cubicBezTo>
                  <a:pt x="3499709" y="4988949"/>
                  <a:pt x="3482330" y="4990238"/>
                  <a:pt x="3462999" y="4987582"/>
                </a:cubicBezTo>
                <a:cubicBezTo>
                  <a:pt x="3443667" y="4984927"/>
                  <a:pt x="3431887" y="4980755"/>
                  <a:pt x="3407661" y="4977626"/>
                </a:cubicBezTo>
                <a:cubicBezTo>
                  <a:pt x="3386862" y="4968882"/>
                  <a:pt x="3308417" y="4989840"/>
                  <a:pt x="3292705" y="4963636"/>
                </a:cubicBezTo>
                <a:cubicBezTo>
                  <a:pt x="3235824" y="4968918"/>
                  <a:pt x="3219730" y="4958334"/>
                  <a:pt x="3172975" y="4953691"/>
                </a:cubicBezTo>
                <a:cubicBezTo>
                  <a:pt x="3127763" y="4948837"/>
                  <a:pt x="3122071" y="4951787"/>
                  <a:pt x="3074842" y="4939189"/>
                </a:cubicBezTo>
                <a:cubicBezTo>
                  <a:pt x="3037951" y="4926629"/>
                  <a:pt x="3018156" y="4922664"/>
                  <a:pt x="2975114" y="4919945"/>
                </a:cubicBezTo>
                <a:cubicBezTo>
                  <a:pt x="2971916" y="4927359"/>
                  <a:pt x="2920569" y="4912496"/>
                  <a:pt x="2912264" y="4910306"/>
                </a:cubicBezTo>
                <a:cubicBezTo>
                  <a:pt x="2913215" y="4915182"/>
                  <a:pt x="2886096" y="4917324"/>
                  <a:pt x="2879068" y="4913219"/>
                </a:cubicBezTo>
                <a:cubicBezTo>
                  <a:pt x="2816888" y="4916083"/>
                  <a:pt x="2797908" y="4934735"/>
                  <a:pt x="2751306" y="4924939"/>
                </a:cubicBezTo>
                <a:cubicBezTo>
                  <a:pt x="2714930" y="4924870"/>
                  <a:pt x="2716667" y="4934409"/>
                  <a:pt x="2664406" y="4934300"/>
                </a:cubicBezTo>
                <a:cubicBezTo>
                  <a:pt x="2642420" y="4938458"/>
                  <a:pt x="2649006" y="4930226"/>
                  <a:pt x="2621651" y="4930533"/>
                </a:cubicBezTo>
                <a:cubicBezTo>
                  <a:pt x="2586738" y="4948131"/>
                  <a:pt x="2549613" y="4936664"/>
                  <a:pt x="2500282" y="4936142"/>
                </a:cubicBezTo>
                <a:cubicBezTo>
                  <a:pt x="2439944" y="4934837"/>
                  <a:pt x="2389504" y="4942093"/>
                  <a:pt x="2337000" y="4934320"/>
                </a:cubicBezTo>
                <a:cubicBezTo>
                  <a:pt x="2317698" y="4940567"/>
                  <a:pt x="2291907" y="4948971"/>
                  <a:pt x="2270703" y="4938111"/>
                </a:cubicBezTo>
                <a:cubicBezTo>
                  <a:pt x="2215033" y="4939841"/>
                  <a:pt x="2221532" y="4944790"/>
                  <a:pt x="2200316" y="4938470"/>
                </a:cubicBezTo>
                <a:cubicBezTo>
                  <a:pt x="2158078" y="4940893"/>
                  <a:pt x="2164891" y="4935351"/>
                  <a:pt x="2126710" y="4932347"/>
                </a:cubicBezTo>
                <a:cubicBezTo>
                  <a:pt x="2095620" y="4927728"/>
                  <a:pt x="2111086" y="4928153"/>
                  <a:pt x="2082324" y="4927593"/>
                </a:cubicBezTo>
                <a:cubicBezTo>
                  <a:pt x="2055130" y="4936130"/>
                  <a:pt x="2036508" y="4925578"/>
                  <a:pt x="2029206" y="4923365"/>
                </a:cubicBezTo>
                <a:cubicBezTo>
                  <a:pt x="2003508" y="4924806"/>
                  <a:pt x="1965456" y="4913048"/>
                  <a:pt x="1969765" y="4928228"/>
                </a:cubicBezTo>
                <a:cubicBezTo>
                  <a:pt x="1933670" y="4907655"/>
                  <a:pt x="1935015" y="4928539"/>
                  <a:pt x="1896446" y="4923240"/>
                </a:cubicBezTo>
                <a:cubicBezTo>
                  <a:pt x="1876120" y="4915707"/>
                  <a:pt x="1849790" y="4911657"/>
                  <a:pt x="1837029" y="4921066"/>
                </a:cubicBezTo>
                <a:cubicBezTo>
                  <a:pt x="1759478" y="4909120"/>
                  <a:pt x="1806390" y="4905512"/>
                  <a:pt x="1727326" y="4892968"/>
                </a:cubicBezTo>
                <a:cubicBezTo>
                  <a:pt x="1686312" y="4886651"/>
                  <a:pt x="1625466" y="4884219"/>
                  <a:pt x="1593578" y="4875201"/>
                </a:cubicBezTo>
                <a:cubicBezTo>
                  <a:pt x="1561690" y="4866183"/>
                  <a:pt x="1553872" y="4870257"/>
                  <a:pt x="1529199" y="4863739"/>
                </a:cubicBezTo>
                <a:cubicBezTo>
                  <a:pt x="1504527" y="4857222"/>
                  <a:pt x="1472957" y="4856729"/>
                  <a:pt x="1453102" y="4853389"/>
                </a:cubicBezTo>
                <a:cubicBezTo>
                  <a:pt x="1433246" y="4850048"/>
                  <a:pt x="1412604" y="4842097"/>
                  <a:pt x="1410062" y="4843700"/>
                </a:cubicBezTo>
                <a:cubicBezTo>
                  <a:pt x="1370061" y="4835203"/>
                  <a:pt x="1358114" y="4845698"/>
                  <a:pt x="1334230" y="4827940"/>
                </a:cubicBezTo>
                <a:cubicBezTo>
                  <a:pt x="1313790" y="4825698"/>
                  <a:pt x="1309169" y="4823751"/>
                  <a:pt x="1287424" y="4823328"/>
                </a:cubicBezTo>
                <a:cubicBezTo>
                  <a:pt x="1265680" y="4822905"/>
                  <a:pt x="1234048" y="4825438"/>
                  <a:pt x="1203760" y="4825401"/>
                </a:cubicBezTo>
                <a:cubicBezTo>
                  <a:pt x="1172376" y="4827120"/>
                  <a:pt x="1171591" y="4843575"/>
                  <a:pt x="1142353" y="4826911"/>
                </a:cubicBezTo>
                <a:cubicBezTo>
                  <a:pt x="1142648" y="4830450"/>
                  <a:pt x="1127453" y="4831600"/>
                  <a:pt x="1123543" y="4831484"/>
                </a:cubicBezTo>
                <a:lnTo>
                  <a:pt x="1092581" y="4833192"/>
                </a:lnTo>
                <a:lnTo>
                  <a:pt x="1089970" y="4827604"/>
                </a:lnTo>
                <a:cubicBezTo>
                  <a:pt x="1078405" y="4825299"/>
                  <a:pt x="1058546" y="4830811"/>
                  <a:pt x="1046990" y="4831800"/>
                </a:cubicBezTo>
                <a:lnTo>
                  <a:pt x="1020627" y="4833537"/>
                </a:lnTo>
                <a:lnTo>
                  <a:pt x="1010602" y="4832752"/>
                </a:lnTo>
                <a:lnTo>
                  <a:pt x="1006327" y="4832812"/>
                </a:lnTo>
                <a:lnTo>
                  <a:pt x="995285" y="4828639"/>
                </a:lnTo>
                <a:cubicBezTo>
                  <a:pt x="985016" y="4827594"/>
                  <a:pt x="977337" y="4820880"/>
                  <a:pt x="971197" y="4819859"/>
                </a:cubicBezTo>
                <a:cubicBezTo>
                  <a:pt x="965058" y="4818838"/>
                  <a:pt x="963247" y="4826590"/>
                  <a:pt x="958444" y="4822516"/>
                </a:cubicBezTo>
                <a:cubicBezTo>
                  <a:pt x="964528" y="4819545"/>
                  <a:pt x="954985" y="4817124"/>
                  <a:pt x="950776" y="4814966"/>
                </a:cubicBezTo>
                <a:lnTo>
                  <a:pt x="912589" y="4812307"/>
                </a:lnTo>
                <a:cubicBezTo>
                  <a:pt x="866435" y="4815189"/>
                  <a:pt x="882762" y="4802056"/>
                  <a:pt x="868646" y="4810372"/>
                </a:cubicBezTo>
                <a:cubicBezTo>
                  <a:pt x="833647" y="4816986"/>
                  <a:pt x="825964" y="4816964"/>
                  <a:pt x="813484" y="4815448"/>
                </a:cubicBezTo>
                <a:cubicBezTo>
                  <a:pt x="774068" y="4820782"/>
                  <a:pt x="767891" y="4822976"/>
                  <a:pt x="717218" y="4827378"/>
                </a:cubicBezTo>
                <a:cubicBezTo>
                  <a:pt x="688925" y="4839908"/>
                  <a:pt x="680839" y="4840723"/>
                  <a:pt x="659409" y="4845952"/>
                </a:cubicBezTo>
                <a:cubicBezTo>
                  <a:pt x="633011" y="4854112"/>
                  <a:pt x="639997" y="4860055"/>
                  <a:pt x="607917" y="4863927"/>
                </a:cubicBezTo>
                <a:cubicBezTo>
                  <a:pt x="591636" y="4868226"/>
                  <a:pt x="579429" y="4878384"/>
                  <a:pt x="569284" y="4882117"/>
                </a:cubicBezTo>
                <a:cubicBezTo>
                  <a:pt x="559139" y="4885850"/>
                  <a:pt x="555067" y="4884639"/>
                  <a:pt x="537968" y="4887374"/>
                </a:cubicBezTo>
                <a:cubicBezTo>
                  <a:pt x="526595" y="4886448"/>
                  <a:pt x="489777" y="4886423"/>
                  <a:pt x="482916" y="4888156"/>
                </a:cubicBezTo>
                <a:cubicBezTo>
                  <a:pt x="463365" y="4898273"/>
                  <a:pt x="445824" y="4886936"/>
                  <a:pt x="411637" y="4886771"/>
                </a:cubicBezTo>
                <a:lnTo>
                  <a:pt x="371262" y="4888142"/>
                </a:lnTo>
                <a:cubicBezTo>
                  <a:pt x="363928" y="4882747"/>
                  <a:pt x="306156" y="4880831"/>
                  <a:pt x="302060" y="4873520"/>
                </a:cubicBezTo>
                <a:cubicBezTo>
                  <a:pt x="280888" y="4866176"/>
                  <a:pt x="280811" y="4847663"/>
                  <a:pt x="248012" y="4840618"/>
                </a:cubicBezTo>
                <a:cubicBezTo>
                  <a:pt x="230331" y="4833575"/>
                  <a:pt x="240156" y="4851312"/>
                  <a:pt x="195979" y="4831260"/>
                </a:cubicBezTo>
                <a:cubicBezTo>
                  <a:pt x="165972" y="4807991"/>
                  <a:pt x="63439" y="4789506"/>
                  <a:pt x="10733" y="4758959"/>
                </a:cubicBezTo>
                <a:lnTo>
                  <a:pt x="0" y="475084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189976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03D943E-B953-3551-7503-A034845E0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DE LA DIRECCIÓN GENERAL DE GOBIERNO</a:t>
            </a:r>
            <a:b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Acciones que fortalezcan el vinculo ciudadanía - gobierno con atención a las demandas Sociales</a:t>
            </a:r>
            <a:endParaRPr lang="es-MX" sz="2000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CDC881DB-3EAC-E30E-6C03-21DFEC7A5C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5338B95C-A5D2-C56C-322F-EE80214DACB9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61552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61ED94-914A-6A69-EE5C-160D6720D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DE LA DIRECCIÓN GENERAL DE GOBIERNO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E2ED8211-29DE-D853-D9E8-81976D5C1E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4AC498B2-F26F-0C85-8184-F87416060DA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878497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261224" y="4577975"/>
            <a:ext cx="7539349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4690E34F-6900-F2E8-79E7-81B36E0940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468" y="4741948"/>
            <a:ext cx="6829520" cy="8620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E8716F38-9F97-B5A7-6091-3D9A464E3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463" r="1" b="11947"/>
          <a:stretch>
            <a:fillRect/>
          </a:stretch>
        </p:blipFill>
        <p:spPr>
          <a:xfrm>
            <a:off x="317636" y="321734"/>
            <a:ext cx="3797570" cy="2010551"/>
          </a:xfrm>
          <a:prstGeom prst="rect">
            <a:avLst/>
          </a:prstGeom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84A6FB33-4B3F-4531-E422-9257813041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56" r="19454" b="-1"/>
          <a:stretch>
            <a:fillRect/>
          </a:stretch>
        </p:blipFill>
        <p:spPr>
          <a:xfrm>
            <a:off x="4202549" y="321732"/>
            <a:ext cx="3793472" cy="4111323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FFC3CA12-4826-4E1A-64AF-A391252D8A3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90"/>
          <a:stretch>
            <a:fillRect/>
          </a:stretch>
        </p:blipFill>
        <p:spPr>
          <a:xfrm>
            <a:off x="8086176" y="321733"/>
            <a:ext cx="3797984" cy="201055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24C383C-53D5-E082-F055-8FBF0584D3F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20498"/>
          <a:stretch>
            <a:fillRect/>
          </a:stretch>
        </p:blipFill>
        <p:spPr>
          <a:xfrm>
            <a:off x="317634" y="2422097"/>
            <a:ext cx="3794760" cy="2013804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1BFC3E89-B041-E27F-B037-668D8751F30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72"/>
          <a:stretch>
            <a:fillRect/>
          </a:stretch>
        </p:blipFill>
        <p:spPr>
          <a:xfrm>
            <a:off x="8082952" y="2431705"/>
            <a:ext cx="3797983" cy="2000947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F63B2D00-6289-B8A7-71AC-1AEBEAF9C0D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" b="5810"/>
          <a:stretch>
            <a:fillRect/>
          </a:stretch>
        </p:blipFill>
        <p:spPr>
          <a:xfrm>
            <a:off x="317634" y="4525716"/>
            <a:ext cx="3794760" cy="2010551"/>
          </a:xfrm>
          <a:prstGeom prst="rect">
            <a:avLst/>
          </a:prstGeom>
        </p:spPr>
      </p:pic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19934" y="5694097"/>
            <a:ext cx="54864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10460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DE7AC9-9FB7-F42A-6231-877293D39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DE LA SECRETARÍA EJECUTIVA DE SIPINNA</a:t>
            </a:r>
            <a:b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r>
              <a:rPr lang="es-MX" sz="20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CANALIZACIONES DE NIÑAS, NIÑOS YA DOLESCENTES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60125ECD-A52B-9A06-656C-E0223277D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1B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2105352"/>
              </p:ext>
            </p:extLst>
          </p:nvPr>
        </p:nvGraphicFramePr>
        <p:xfrm>
          <a:off x="2168813" y="1854677"/>
          <a:ext cx="6929004" cy="41895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9799708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881AC6-3368-0B6F-F103-8FC1FF9B31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 DE LA SECRETARÍA EJECUTIVA DE SIPINNA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8D15DF9E-DA44-F18C-8EBA-98E54469BC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A24ADD77-BD26-D0F0-F22C-4A3B1B2F5938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315989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21">
            <a:extLst>
              <a:ext uri="{FF2B5EF4-FFF2-40B4-BE49-F238E27FC236}">
                <a16:creationId xmlns:a16="http://schemas.microsoft.com/office/drawing/2014/main" id="{75BDD038-F345-433A-B715-30DEEC1529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B89AF2A-4ED1-4E6B-907C-ED98F10E75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2766A">
              <a:alpha val="15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4848CC2-611F-2692-89C2-4108D1B798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24233" y="5073445"/>
            <a:ext cx="6857999" cy="77071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6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7E964FDE-4A36-BD3B-DAA4-F30D6066FA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50" r="30992" b="-2"/>
          <a:stretch>
            <a:fillRect/>
          </a:stretch>
        </p:blipFill>
        <p:spPr>
          <a:xfrm>
            <a:off x="3057846" y="-13662"/>
            <a:ext cx="3067990" cy="4616794"/>
          </a:xfrm>
          <a:custGeom>
            <a:avLst/>
            <a:gdLst/>
            <a:ahLst/>
            <a:cxnLst/>
            <a:rect l="l" t="t" r="r" b="b"/>
            <a:pathLst>
              <a:path w="3067990" h="4616794">
                <a:moveTo>
                  <a:pt x="0" y="0"/>
                </a:moveTo>
                <a:lnTo>
                  <a:pt x="3067990" y="0"/>
                </a:lnTo>
                <a:lnTo>
                  <a:pt x="3067990" y="4616421"/>
                </a:lnTo>
                <a:lnTo>
                  <a:pt x="3000906" y="4616794"/>
                </a:lnTo>
                <a:lnTo>
                  <a:pt x="2972250" y="4614025"/>
                </a:lnTo>
                <a:cubicBezTo>
                  <a:pt x="2962120" y="4616092"/>
                  <a:pt x="2951989" y="4604037"/>
                  <a:pt x="2941859" y="4606104"/>
                </a:cubicBezTo>
                <a:lnTo>
                  <a:pt x="2894107" y="4602170"/>
                </a:lnTo>
                <a:cubicBezTo>
                  <a:pt x="2873034" y="4581836"/>
                  <a:pt x="2869193" y="4602435"/>
                  <a:pt x="2854257" y="4597077"/>
                </a:cubicBezTo>
                <a:cubicBezTo>
                  <a:pt x="2828604" y="4586072"/>
                  <a:pt x="2823319" y="4587134"/>
                  <a:pt x="2797428" y="4577083"/>
                </a:cubicBezTo>
                <a:cubicBezTo>
                  <a:pt x="2784423" y="4578854"/>
                  <a:pt x="2770248" y="4573660"/>
                  <a:pt x="2757555" y="4577211"/>
                </a:cubicBezTo>
                <a:lnTo>
                  <a:pt x="2722664" y="4575516"/>
                </a:lnTo>
                <a:lnTo>
                  <a:pt x="2686700" y="4579436"/>
                </a:lnTo>
                <a:lnTo>
                  <a:pt x="2649051" y="4590851"/>
                </a:lnTo>
                <a:cubicBezTo>
                  <a:pt x="2634424" y="4591611"/>
                  <a:pt x="2618884" y="4590616"/>
                  <a:pt x="2602008" y="4586807"/>
                </a:cubicBezTo>
                <a:cubicBezTo>
                  <a:pt x="2588795" y="4584785"/>
                  <a:pt x="2590198" y="4581679"/>
                  <a:pt x="2553187" y="4576612"/>
                </a:cubicBezTo>
                <a:cubicBezTo>
                  <a:pt x="2516176" y="4571544"/>
                  <a:pt x="2419368" y="4560523"/>
                  <a:pt x="2379944" y="4556404"/>
                </a:cubicBezTo>
                <a:cubicBezTo>
                  <a:pt x="2340520" y="4552286"/>
                  <a:pt x="2355516" y="4555975"/>
                  <a:pt x="2333229" y="4554006"/>
                </a:cubicBezTo>
                <a:cubicBezTo>
                  <a:pt x="2310943" y="4552037"/>
                  <a:pt x="2272361" y="4544062"/>
                  <a:pt x="2246228" y="4544592"/>
                </a:cubicBezTo>
                <a:cubicBezTo>
                  <a:pt x="2227084" y="4544840"/>
                  <a:pt x="2214877" y="4554623"/>
                  <a:pt x="2194084" y="4550124"/>
                </a:cubicBezTo>
                <a:cubicBezTo>
                  <a:pt x="2173819" y="4565400"/>
                  <a:pt x="2120858" y="4529368"/>
                  <a:pt x="2122173" y="4551115"/>
                </a:cubicBezTo>
                <a:cubicBezTo>
                  <a:pt x="2103245" y="4538654"/>
                  <a:pt x="2081494" y="4540178"/>
                  <a:pt x="2059358" y="4545242"/>
                </a:cubicBezTo>
                <a:lnTo>
                  <a:pt x="2035061" y="4551794"/>
                </a:lnTo>
                <a:lnTo>
                  <a:pt x="1953233" y="4547925"/>
                </a:lnTo>
                <a:lnTo>
                  <a:pt x="1946445" y="4553172"/>
                </a:lnTo>
                <a:lnTo>
                  <a:pt x="1929934" y="4554324"/>
                </a:lnTo>
                <a:lnTo>
                  <a:pt x="1923819" y="4555038"/>
                </a:lnTo>
                <a:lnTo>
                  <a:pt x="1920026" y="4552518"/>
                </a:lnTo>
                <a:cubicBezTo>
                  <a:pt x="1917776" y="4551386"/>
                  <a:pt x="1916103" y="4551310"/>
                  <a:pt x="1914899" y="4553152"/>
                </a:cubicBezTo>
                <a:cubicBezTo>
                  <a:pt x="1914710" y="4554150"/>
                  <a:pt x="1914522" y="4555147"/>
                  <a:pt x="1914332" y="4556144"/>
                </a:cubicBezTo>
                <a:lnTo>
                  <a:pt x="1882048" y="4559910"/>
                </a:lnTo>
                <a:lnTo>
                  <a:pt x="1649952" y="4565527"/>
                </a:lnTo>
                <a:cubicBezTo>
                  <a:pt x="1546877" y="4600708"/>
                  <a:pt x="1418821" y="4554985"/>
                  <a:pt x="1305072" y="4567061"/>
                </a:cubicBezTo>
                <a:cubicBezTo>
                  <a:pt x="1280261" y="4557333"/>
                  <a:pt x="1302176" y="4558540"/>
                  <a:pt x="1243254" y="4571143"/>
                </a:cubicBezTo>
                <a:cubicBezTo>
                  <a:pt x="1210584" y="4564151"/>
                  <a:pt x="1143994" y="4561068"/>
                  <a:pt x="1107683" y="4558193"/>
                </a:cubicBezTo>
                <a:cubicBezTo>
                  <a:pt x="1073102" y="4550629"/>
                  <a:pt x="1071748" y="4546366"/>
                  <a:pt x="1049893" y="4539884"/>
                </a:cubicBezTo>
                <a:cubicBezTo>
                  <a:pt x="1028038" y="4533401"/>
                  <a:pt x="1037691" y="4534947"/>
                  <a:pt x="994206" y="4533420"/>
                </a:cubicBezTo>
                <a:cubicBezTo>
                  <a:pt x="958901" y="4528712"/>
                  <a:pt x="875207" y="4522680"/>
                  <a:pt x="841592" y="4522231"/>
                </a:cubicBezTo>
                <a:cubicBezTo>
                  <a:pt x="807977" y="4521782"/>
                  <a:pt x="805424" y="4517118"/>
                  <a:pt x="774862" y="4516600"/>
                </a:cubicBezTo>
                <a:cubicBezTo>
                  <a:pt x="750315" y="4523644"/>
                  <a:pt x="671398" y="4522624"/>
                  <a:pt x="654689" y="4508536"/>
                </a:cubicBezTo>
                <a:cubicBezTo>
                  <a:pt x="637868" y="4505459"/>
                  <a:pt x="619334" y="4510410"/>
                  <a:pt x="609821" y="4495335"/>
                </a:cubicBezTo>
                <a:cubicBezTo>
                  <a:pt x="594967" y="4477187"/>
                  <a:pt x="569778" y="4482863"/>
                  <a:pt x="546639" y="4483715"/>
                </a:cubicBezTo>
                <a:cubicBezTo>
                  <a:pt x="511551" y="4480605"/>
                  <a:pt x="483864" y="4467978"/>
                  <a:pt x="448444" y="4468067"/>
                </a:cubicBezTo>
                <a:cubicBezTo>
                  <a:pt x="415629" y="4464821"/>
                  <a:pt x="430775" y="4468600"/>
                  <a:pt x="355452" y="4463696"/>
                </a:cubicBezTo>
                <a:cubicBezTo>
                  <a:pt x="313474" y="4466598"/>
                  <a:pt x="251919" y="4449601"/>
                  <a:pt x="214765" y="4450435"/>
                </a:cubicBezTo>
                <a:cubicBezTo>
                  <a:pt x="212316" y="4447431"/>
                  <a:pt x="185091" y="4449077"/>
                  <a:pt x="163935" y="4448100"/>
                </a:cubicBezTo>
                <a:cubicBezTo>
                  <a:pt x="142779" y="4447123"/>
                  <a:pt x="108889" y="4432016"/>
                  <a:pt x="87830" y="4444571"/>
                </a:cubicBezTo>
                <a:lnTo>
                  <a:pt x="0" y="4433387"/>
                </a:lnTo>
                <a:close/>
              </a:path>
            </a:pathLst>
          </a:cu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45388882-DF0F-A001-4980-DE206CC1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41" r="28093" b="2"/>
          <a:stretch>
            <a:fillRect/>
          </a:stretch>
        </p:blipFill>
        <p:spPr>
          <a:xfrm>
            <a:off x="1" y="-13662"/>
            <a:ext cx="3067990" cy="4486402"/>
          </a:xfrm>
          <a:custGeom>
            <a:avLst/>
            <a:gdLst/>
            <a:ahLst/>
            <a:cxnLst/>
            <a:rect l="l" t="t" r="r" b="b"/>
            <a:pathLst>
              <a:path w="3067990" h="4486402">
                <a:moveTo>
                  <a:pt x="0" y="0"/>
                </a:moveTo>
                <a:lnTo>
                  <a:pt x="3067990" y="0"/>
                </a:lnTo>
                <a:lnTo>
                  <a:pt x="3067990" y="4434678"/>
                </a:lnTo>
                <a:lnTo>
                  <a:pt x="3005136" y="4426674"/>
                </a:lnTo>
                <a:cubicBezTo>
                  <a:pt x="2984892" y="4426477"/>
                  <a:pt x="2964647" y="4432630"/>
                  <a:pt x="2944403" y="4432433"/>
                </a:cubicBezTo>
                <a:cubicBezTo>
                  <a:pt x="2903802" y="4433020"/>
                  <a:pt x="2942523" y="4445800"/>
                  <a:pt x="2891479" y="4437498"/>
                </a:cubicBezTo>
                <a:cubicBezTo>
                  <a:pt x="2840435" y="4419671"/>
                  <a:pt x="2733386" y="4403942"/>
                  <a:pt x="2670602" y="4406269"/>
                </a:cubicBezTo>
                <a:lnTo>
                  <a:pt x="2601567" y="4385855"/>
                </a:lnTo>
                <a:lnTo>
                  <a:pt x="2555755" y="4386872"/>
                </a:lnTo>
                <a:lnTo>
                  <a:pt x="2522574" y="4380920"/>
                </a:lnTo>
                <a:cubicBezTo>
                  <a:pt x="2505748" y="4364465"/>
                  <a:pt x="2499515" y="4369192"/>
                  <a:pt x="2482690" y="4359798"/>
                </a:cubicBezTo>
                <a:cubicBezTo>
                  <a:pt x="2463674" y="4348619"/>
                  <a:pt x="2468309" y="4371071"/>
                  <a:pt x="2418230" y="4355773"/>
                </a:cubicBezTo>
                <a:cubicBezTo>
                  <a:pt x="2389966" y="4363918"/>
                  <a:pt x="2397381" y="4343124"/>
                  <a:pt x="2373124" y="4355934"/>
                </a:cubicBezTo>
                <a:cubicBezTo>
                  <a:pt x="2361515" y="4350812"/>
                  <a:pt x="2343756" y="4347971"/>
                  <a:pt x="2333141" y="4341245"/>
                </a:cubicBezTo>
                <a:lnTo>
                  <a:pt x="2313452" y="4337742"/>
                </a:lnTo>
                <a:lnTo>
                  <a:pt x="2288838" y="4331561"/>
                </a:lnTo>
                <a:lnTo>
                  <a:pt x="2284798" y="4320029"/>
                </a:lnTo>
                <a:lnTo>
                  <a:pt x="2246654" y="4313234"/>
                </a:lnTo>
                <a:cubicBezTo>
                  <a:pt x="2233112" y="4308633"/>
                  <a:pt x="2221188" y="4295927"/>
                  <a:pt x="2203716" y="4295057"/>
                </a:cubicBezTo>
                <a:cubicBezTo>
                  <a:pt x="2166201" y="4287935"/>
                  <a:pt x="2065291" y="4280117"/>
                  <a:pt x="2028271" y="4275095"/>
                </a:cubicBezTo>
                <a:cubicBezTo>
                  <a:pt x="1991251" y="4270074"/>
                  <a:pt x="2010652" y="4268317"/>
                  <a:pt x="1981596" y="4264928"/>
                </a:cubicBezTo>
                <a:cubicBezTo>
                  <a:pt x="1953253" y="4268497"/>
                  <a:pt x="1866336" y="4256745"/>
                  <a:pt x="1850405" y="4240640"/>
                </a:cubicBezTo>
                <a:cubicBezTo>
                  <a:pt x="1832387" y="4235329"/>
                  <a:pt x="1811052" y="4237664"/>
                  <a:pt x="1803238" y="4221575"/>
                </a:cubicBezTo>
                <a:cubicBezTo>
                  <a:pt x="1790076" y="4201744"/>
                  <a:pt x="1725767" y="4221796"/>
                  <a:pt x="1735576" y="4201564"/>
                </a:cubicBezTo>
                <a:cubicBezTo>
                  <a:pt x="1712756" y="4208335"/>
                  <a:pt x="1692774" y="4201125"/>
                  <a:pt x="1673819" y="4190462"/>
                </a:cubicBezTo>
                <a:lnTo>
                  <a:pt x="1653406" y="4177819"/>
                </a:lnTo>
                <a:lnTo>
                  <a:pt x="1634127" y="4179710"/>
                </a:lnTo>
                <a:cubicBezTo>
                  <a:pt x="1624926" y="4163559"/>
                  <a:pt x="1606023" y="4174759"/>
                  <a:pt x="1592100" y="4163307"/>
                </a:cubicBezTo>
                <a:lnTo>
                  <a:pt x="1570088" y="4153009"/>
                </a:lnTo>
                <a:lnTo>
                  <a:pt x="1554918" y="4147539"/>
                </a:lnTo>
                <a:lnTo>
                  <a:pt x="1549412" y="4145242"/>
                </a:lnTo>
                <a:lnTo>
                  <a:pt x="1544829" y="4146621"/>
                </a:lnTo>
                <a:cubicBezTo>
                  <a:pt x="1542253" y="4147096"/>
                  <a:pt x="1540639" y="4146723"/>
                  <a:pt x="1540227" y="4144662"/>
                </a:cubicBezTo>
                <a:lnTo>
                  <a:pt x="1540870" y="4141678"/>
                </a:lnTo>
                <a:lnTo>
                  <a:pt x="1480028" y="4147205"/>
                </a:lnTo>
                <a:lnTo>
                  <a:pt x="1450048" y="4143704"/>
                </a:lnTo>
                <a:cubicBezTo>
                  <a:pt x="1420066" y="4160354"/>
                  <a:pt x="1384545" y="4126004"/>
                  <a:pt x="1355070" y="4157686"/>
                </a:cubicBezTo>
                <a:lnTo>
                  <a:pt x="1231491" y="4157911"/>
                </a:lnTo>
                <a:lnTo>
                  <a:pt x="1175669" y="4154403"/>
                </a:lnTo>
                <a:cubicBezTo>
                  <a:pt x="1163327" y="4160355"/>
                  <a:pt x="1127457" y="4150629"/>
                  <a:pt x="1135056" y="4154527"/>
                </a:cubicBezTo>
                <a:lnTo>
                  <a:pt x="1078746" y="4159023"/>
                </a:lnTo>
                <a:lnTo>
                  <a:pt x="1071329" y="4163144"/>
                </a:lnTo>
                <a:lnTo>
                  <a:pt x="1068711" y="4165302"/>
                </a:lnTo>
                <a:lnTo>
                  <a:pt x="1055959" y="4166495"/>
                </a:lnTo>
                <a:cubicBezTo>
                  <a:pt x="1048027" y="4170471"/>
                  <a:pt x="1045639" y="4178713"/>
                  <a:pt x="1037216" y="4182194"/>
                </a:cubicBezTo>
                <a:cubicBezTo>
                  <a:pt x="1033004" y="4183935"/>
                  <a:pt x="1027282" y="4184485"/>
                  <a:pt x="1018606" y="4182718"/>
                </a:cubicBezTo>
                <a:cubicBezTo>
                  <a:pt x="1018058" y="4170742"/>
                  <a:pt x="1003524" y="4174229"/>
                  <a:pt x="987944" y="4178268"/>
                </a:cubicBezTo>
                <a:lnTo>
                  <a:pt x="973797" y="4181156"/>
                </a:lnTo>
                <a:lnTo>
                  <a:pt x="972433" y="4181930"/>
                </a:lnTo>
                <a:lnTo>
                  <a:pt x="971789" y="4181565"/>
                </a:lnTo>
                <a:lnTo>
                  <a:pt x="965406" y="4182868"/>
                </a:lnTo>
                <a:cubicBezTo>
                  <a:pt x="958709" y="4183296"/>
                  <a:pt x="953368" y="4181997"/>
                  <a:pt x="950999" y="4177105"/>
                </a:cubicBezTo>
                <a:cubicBezTo>
                  <a:pt x="935835" y="4209668"/>
                  <a:pt x="909896" y="4190797"/>
                  <a:pt x="878894" y="4205034"/>
                </a:cubicBezTo>
                <a:cubicBezTo>
                  <a:pt x="856168" y="4214849"/>
                  <a:pt x="852278" y="4207962"/>
                  <a:pt x="828591" y="4213036"/>
                </a:cubicBezTo>
                <a:cubicBezTo>
                  <a:pt x="780794" y="4256129"/>
                  <a:pt x="789761" y="4223483"/>
                  <a:pt x="727702" y="4254740"/>
                </a:cubicBezTo>
                <a:cubicBezTo>
                  <a:pt x="675647" y="4285502"/>
                  <a:pt x="641817" y="4303533"/>
                  <a:pt x="584992" y="4342206"/>
                </a:cubicBezTo>
                <a:cubicBezTo>
                  <a:pt x="579675" y="4358244"/>
                  <a:pt x="555897" y="4364323"/>
                  <a:pt x="537513" y="4373165"/>
                </a:cubicBezTo>
                <a:cubicBezTo>
                  <a:pt x="519129" y="4382007"/>
                  <a:pt x="478460" y="4396730"/>
                  <a:pt x="474686" y="4395261"/>
                </a:cubicBezTo>
                <a:cubicBezTo>
                  <a:pt x="453529" y="4436545"/>
                  <a:pt x="463084" y="4391242"/>
                  <a:pt x="424951" y="4417898"/>
                </a:cubicBezTo>
                <a:cubicBezTo>
                  <a:pt x="400623" y="4426877"/>
                  <a:pt x="394826" y="4429238"/>
                  <a:pt x="381292" y="4437499"/>
                </a:cubicBezTo>
                <a:cubicBezTo>
                  <a:pt x="367758" y="4445761"/>
                  <a:pt x="340364" y="4452372"/>
                  <a:pt x="319032" y="4460407"/>
                </a:cubicBezTo>
                <a:cubicBezTo>
                  <a:pt x="288456" y="4464557"/>
                  <a:pt x="247935" y="4448740"/>
                  <a:pt x="235648" y="4475117"/>
                </a:cubicBezTo>
                <a:cubicBezTo>
                  <a:pt x="204763" y="4480040"/>
                  <a:pt x="214119" y="4478466"/>
                  <a:pt x="184584" y="4486402"/>
                </a:cubicBezTo>
                <a:cubicBezTo>
                  <a:pt x="163340" y="4481164"/>
                  <a:pt x="69153" y="4491621"/>
                  <a:pt x="56571" y="4468140"/>
                </a:cubicBezTo>
                <a:cubicBezTo>
                  <a:pt x="38975" y="4461095"/>
                  <a:pt x="23894" y="4451510"/>
                  <a:pt x="7451" y="4441701"/>
                </a:cubicBezTo>
                <a:lnTo>
                  <a:pt x="0" y="4438090"/>
                </a:lnTo>
                <a:close/>
              </a:path>
            </a:pathLst>
          </a:cu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4524CB07-EC24-8627-C715-61BF30B3845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02" r="52303" b="-2"/>
          <a:stretch>
            <a:fillRect/>
          </a:stretch>
        </p:blipFill>
        <p:spPr>
          <a:xfrm>
            <a:off x="9124010" y="469558"/>
            <a:ext cx="3067990" cy="5306208"/>
          </a:xfrm>
          <a:custGeom>
            <a:avLst/>
            <a:gdLst/>
            <a:ahLst/>
            <a:cxnLst/>
            <a:rect l="l" t="t" r="r" b="b"/>
            <a:pathLst>
              <a:path w="3067990" h="5306208">
                <a:moveTo>
                  <a:pt x="0" y="0"/>
                </a:moveTo>
                <a:lnTo>
                  <a:pt x="17679" y="2197"/>
                </a:lnTo>
                <a:cubicBezTo>
                  <a:pt x="33325" y="5267"/>
                  <a:pt x="40061" y="9492"/>
                  <a:pt x="55160" y="6949"/>
                </a:cubicBezTo>
                <a:cubicBezTo>
                  <a:pt x="89097" y="9134"/>
                  <a:pt x="67611" y="25176"/>
                  <a:pt x="106767" y="12259"/>
                </a:cubicBezTo>
                <a:cubicBezTo>
                  <a:pt x="96065" y="25995"/>
                  <a:pt x="125167" y="8533"/>
                  <a:pt x="145303" y="19592"/>
                </a:cubicBezTo>
                <a:cubicBezTo>
                  <a:pt x="173545" y="11438"/>
                  <a:pt x="202580" y="21709"/>
                  <a:pt x="219723" y="22905"/>
                </a:cubicBezTo>
                <a:cubicBezTo>
                  <a:pt x="236866" y="24101"/>
                  <a:pt x="223601" y="27862"/>
                  <a:pt x="248161" y="26769"/>
                </a:cubicBezTo>
                <a:lnTo>
                  <a:pt x="282845" y="32305"/>
                </a:lnTo>
                <a:cubicBezTo>
                  <a:pt x="281034" y="27734"/>
                  <a:pt x="286052" y="29081"/>
                  <a:pt x="299813" y="29796"/>
                </a:cubicBezTo>
                <a:lnTo>
                  <a:pt x="336771" y="25722"/>
                </a:lnTo>
                <a:lnTo>
                  <a:pt x="362133" y="29831"/>
                </a:lnTo>
                <a:cubicBezTo>
                  <a:pt x="365533" y="29692"/>
                  <a:pt x="389709" y="25218"/>
                  <a:pt x="389224" y="21707"/>
                </a:cubicBezTo>
                <a:cubicBezTo>
                  <a:pt x="415674" y="36435"/>
                  <a:pt x="418321" y="27183"/>
                  <a:pt x="445444" y="23429"/>
                </a:cubicBezTo>
                <a:cubicBezTo>
                  <a:pt x="468699" y="24812"/>
                  <a:pt x="448654" y="25277"/>
                  <a:pt x="504850" y="27017"/>
                </a:cubicBezTo>
                <a:cubicBezTo>
                  <a:pt x="526726" y="43186"/>
                  <a:pt x="511000" y="15298"/>
                  <a:pt x="553940" y="37940"/>
                </a:cubicBezTo>
                <a:cubicBezTo>
                  <a:pt x="556042" y="36175"/>
                  <a:pt x="582552" y="37794"/>
                  <a:pt x="596427" y="39569"/>
                </a:cubicBezTo>
                <a:cubicBezTo>
                  <a:pt x="610302" y="41344"/>
                  <a:pt x="622838" y="39181"/>
                  <a:pt x="637193" y="48593"/>
                </a:cubicBezTo>
                <a:cubicBezTo>
                  <a:pt x="647681" y="51488"/>
                  <a:pt x="628938" y="47251"/>
                  <a:pt x="661736" y="52178"/>
                </a:cubicBezTo>
                <a:cubicBezTo>
                  <a:pt x="694534" y="57105"/>
                  <a:pt x="801438" y="73787"/>
                  <a:pt x="833982" y="78153"/>
                </a:cubicBezTo>
                <a:cubicBezTo>
                  <a:pt x="866526" y="82519"/>
                  <a:pt x="843637" y="85083"/>
                  <a:pt x="856998" y="85516"/>
                </a:cubicBezTo>
                <a:cubicBezTo>
                  <a:pt x="870359" y="85949"/>
                  <a:pt x="899128" y="78883"/>
                  <a:pt x="914148" y="80753"/>
                </a:cubicBezTo>
                <a:cubicBezTo>
                  <a:pt x="933004" y="82659"/>
                  <a:pt x="935800" y="89960"/>
                  <a:pt x="947118" y="89591"/>
                </a:cubicBezTo>
                <a:cubicBezTo>
                  <a:pt x="957582" y="79374"/>
                  <a:pt x="968693" y="79487"/>
                  <a:pt x="986819" y="85683"/>
                </a:cubicBezTo>
                <a:cubicBezTo>
                  <a:pt x="1020632" y="88467"/>
                  <a:pt x="1020659" y="77957"/>
                  <a:pt x="1053312" y="79472"/>
                </a:cubicBezTo>
                <a:cubicBezTo>
                  <a:pt x="1067641" y="78893"/>
                  <a:pt x="1075307" y="82187"/>
                  <a:pt x="1099213" y="78913"/>
                </a:cubicBezTo>
                <a:cubicBezTo>
                  <a:pt x="1116234" y="79611"/>
                  <a:pt x="1150433" y="81367"/>
                  <a:pt x="1173478" y="71085"/>
                </a:cubicBezTo>
                <a:cubicBezTo>
                  <a:pt x="1198473" y="69776"/>
                  <a:pt x="1180321" y="69312"/>
                  <a:pt x="1207601" y="71902"/>
                </a:cubicBezTo>
                <a:cubicBezTo>
                  <a:pt x="1240927" y="72420"/>
                  <a:pt x="1254799" y="66189"/>
                  <a:pt x="1274057" y="67671"/>
                </a:cubicBezTo>
                <a:cubicBezTo>
                  <a:pt x="1286597" y="63416"/>
                  <a:pt x="1272395" y="68487"/>
                  <a:pt x="1320593" y="63146"/>
                </a:cubicBezTo>
                <a:cubicBezTo>
                  <a:pt x="1339695" y="72605"/>
                  <a:pt x="1356035" y="59669"/>
                  <a:pt x="1372380" y="61707"/>
                </a:cubicBezTo>
                <a:cubicBezTo>
                  <a:pt x="1398302" y="60673"/>
                  <a:pt x="1462014" y="60786"/>
                  <a:pt x="1485648" y="59322"/>
                </a:cubicBezTo>
                <a:cubicBezTo>
                  <a:pt x="1509282" y="57858"/>
                  <a:pt x="1484126" y="55677"/>
                  <a:pt x="1514187" y="52925"/>
                </a:cubicBezTo>
                <a:cubicBezTo>
                  <a:pt x="1569555" y="65174"/>
                  <a:pt x="1600453" y="43129"/>
                  <a:pt x="1656491" y="40431"/>
                </a:cubicBezTo>
                <a:cubicBezTo>
                  <a:pt x="1690508" y="23359"/>
                  <a:pt x="1714615" y="41093"/>
                  <a:pt x="1751810" y="28028"/>
                </a:cubicBezTo>
                <a:cubicBezTo>
                  <a:pt x="1776981" y="24033"/>
                  <a:pt x="1780637" y="27850"/>
                  <a:pt x="1794814" y="25985"/>
                </a:cubicBezTo>
                <a:cubicBezTo>
                  <a:pt x="1808991" y="24120"/>
                  <a:pt x="1824981" y="19624"/>
                  <a:pt x="1836873" y="16837"/>
                </a:cubicBezTo>
                <a:cubicBezTo>
                  <a:pt x="1843238" y="20475"/>
                  <a:pt x="1892709" y="14065"/>
                  <a:pt x="1891567" y="9261"/>
                </a:cubicBezTo>
                <a:cubicBezTo>
                  <a:pt x="1898917" y="10907"/>
                  <a:pt x="1919236" y="17279"/>
                  <a:pt x="1921530" y="9673"/>
                </a:cubicBezTo>
                <a:cubicBezTo>
                  <a:pt x="1959058" y="9592"/>
                  <a:pt x="1980141" y="8525"/>
                  <a:pt x="2012969" y="18663"/>
                </a:cubicBezTo>
                <a:cubicBezTo>
                  <a:pt x="2036300" y="22440"/>
                  <a:pt x="2020005" y="20413"/>
                  <a:pt x="2034526" y="22810"/>
                </a:cubicBezTo>
                <a:cubicBezTo>
                  <a:pt x="2049047" y="25207"/>
                  <a:pt x="2073237" y="20913"/>
                  <a:pt x="2096919" y="20343"/>
                </a:cubicBezTo>
                <a:cubicBezTo>
                  <a:pt x="2120930" y="20475"/>
                  <a:pt x="2148905" y="24557"/>
                  <a:pt x="2166686" y="25985"/>
                </a:cubicBezTo>
                <a:cubicBezTo>
                  <a:pt x="2184467" y="27413"/>
                  <a:pt x="2188709" y="27070"/>
                  <a:pt x="2203604" y="28912"/>
                </a:cubicBezTo>
                <a:cubicBezTo>
                  <a:pt x="2228460" y="25462"/>
                  <a:pt x="2249347" y="27280"/>
                  <a:pt x="2267962" y="34655"/>
                </a:cubicBezTo>
                <a:cubicBezTo>
                  <a:pt x="2282447" y="36548"/>
                  <a:pt x="2275023" y="40857"/>
                  <a:pt x="2285749" y="42654"/>
                </a:cubicBezTo>
                <a:cubicBezTo>
                  <a:pt x="2296475" y="44451"/>
                  <a:pt x="2303314" y="36327"/>
                  <a:pt x="2332319" y="38293"/>
                </a:cubicBezTo>
                <a:cubicBezTo>
                  <a:pt x="2342638" y="38690"/>
                  <a:pt x="2342293" y="46311"/>
                  <a:pt x="2364330" y="47416"/>
                </a:cubicBezTo>
                <a:cubicBezTo>
                  <a:pt x="2386367" y="48521"/>
                  <a:pt x="2474972" y="53278"/>
                  <a:pt x="2507404" y="54450"/>
                </a:cubicBezTo>
                <a:cubicBezTo>
                  <a:pt x="2539836" y="55622"/>
                  <a:pt x="2526706" y="52404"/>
                  <a:pt x="2542253" y="52069"/>
                </a:cubicBezTo>
                <a:cubicBezTo>
                  <a:pt x="2557800" y="51734"/>
                  <a:pt x="2576193" y="43331"/>
                  <a:pt x="2600687" y="52438"/>
                </a:cubicBezTo>
                <a:cubicBezTo>
                  <a:pt x="2619009" y="47593"/>
                  <a:pt x="2619480" y="58712"/>
                  <a:pt x="2639796" y="61580"/>
                </a:cubicBezTo>
                <a:cubicBezTo>
                  <a:pt x="2651005" y="65638"/>
                  <a:pt x="2665035" y="64461"/>
                  <a:pt x="2674289" y="67260"/>
                </a:cubicBezTo>
                <a:cubicBezTo>
                  <a:pt x="2683543" y="70059"/>
                  <a:pt x="2690859" y="70563"/>
                  <a:pt x="2697705" y="73610"/>
                </a:cubicBezTo>
                <a:cubicBezTo>
                  <a:pt x="2704551" y="76657"/>
                  <a:pt x="2706632" y="82764"/>
                  <a:pt x="2715363" y="85542"/>
                </a:cubicBezTo>
                <a:cubicBezTo>
                  <a:pt x="2724094" y="88320"/>
                  <a:pt x="2737748" y="93210"/>
                  <a:pt x="2747711" y="95041"/>
                </a:cubicBezTo>
                <a:cubicBezTo>
                  <a:pt x="2757674" y="96872"/>
                  <a:pt x="2756162" y="94038"/>
                  <a:pt x="2775143" y="96530"/>
                </a:cubicBezTo>
                <a:cubicBezTo>
                  <a:pt x="2806082" y="101851"/>
                  <a:pt x="2833945" y="105706"/>
                  <a:pt x="2868742" y="105230"/>
                </a:cubicBezTo>
                <a:cubicBezTo>
                  <a:pt x="2875265" y="114937"/>
                  <a:pt x="2885652" y="110531"/>
                  <a:pt x="2899543" y="105394"/>
                </a:cubicBezTo>
                <a:cubicBezTo>
                  <a:pt x="2925511" y="112474"/>
                  <a:pt x="2969369" y="117959"/>
                  <a:pt x="3013791" y="133788"/>
                </a:cubicBezTo>
                <a:cubicBezTo>
                  <a:pt x="3032699" y="143490"/>
                  <a:pt x="3036873" y="145156"/>
                  <a:pt x="3050423" y="147827"/>
                </a:cubicBezTo>
                <a:lnTo>
                  <a:pt x="3067990" y="151167"/>
                </a:lnTo>
                <a:lnTo>
                  <a:pt x="3067990" y="5306208"/>
                </a:lnTo>
                <a:lnTo>
                  <a:pt x="3067989" y="5306208"/>
                </a:lnTo>
                <a:lnTo>
                  <a:pt x="3067989" y="4893381"/>
                </a:lnTo>
                <a:lnTo>
                  <a:pt x="3043495" y="4888945"/>
                </a:lnTo>
                <a:cubicBezTo>
                  <a:pt x="3028259" y="4893118"/>
                  <a:pt x="3019652" y="4892952"/>
                  <a:pt x="3013339" y="4882572"/>
                </a:cubicBezTo>
                <a:cubicBezTo>
                  <a:pt x="2976030" y="4880406"/>
                  <a:pt x="2937572" y="4854236"/>
                  <a:pt x="2913679" y="4866583"/>
                </a:cubicBezTo>
                <a:cubicBezTo>
                  <a:pt x="2915195" y="4844724"/>
                  <a:pt x="2901822" y="4852928"/>
                  <a:pt x="2875805" y="4847666"/>
                </a:cubicBezTo>
                <a:cubicBezTo>
                  <a:pt x="2857196" y="4841543"/>
                  <a:pt x="2817003" y="4828668"/>
                  <a:pt x="2802025" y="4822783"/>
                </a:cubicBezTo>
                <a:cubicBezTo>
                  <a:pt x="2787047" y="4816898"/>
                  <a:pt x="2775570" y="4821194"/>
                  <a:pt x="2760539" y="4815530"/>
                </a:cubicBezTo>
                <a:cubicBezTo>
                  <a:pt x="2767288" y="4796834"/>
                  <a:pt x="2677653" y="4809589"/>
                  <a:pt x="2711840" y="4795862"/>
                </a:cubicBezTo>
                <a:cubicBezTo>
                  <a:pt x="2686235" y="4784723"/>
                  <a:pt x="2695650" y="4790294"/>
                  <a:pt x="2682112" y="4795333"/>
                </a:cubicBezTo>
                <a:cubicBezTo>
                  <a:pt x="2649913" y="4790479"/>
                  <a:pt x="2647066" y="4789023"/>
                  <a:pt x="2609911" y="4793621"/>
                </a:cubicBezTo>
                <a:cubicBezTo>
                  <a:pt x="2593415" y="4792900"/>
                  <a:pt x="2587573" y="4790380"/>
                  <a:pt x="2572897" y="4788900"/>
                </a:cubicBezTo>
                <a:cubicBezTo>
                  <a:pt x="2558221" y="4787420"/>
                  <a:pt x="2550125" y="4788497"/>
                  <a:pt x="2521855" y="4784742"/>
                </a:cubicBezTo>
                <a:cubicBezTo>
                  <a:pt x="2499495" y="4780034"/>
                  <a:pt x="2483262" y="4781350"/>
                  <a:pt x="2465205" y="4778639"/>
                </a:cubicBezTo>
                <a:cubicBezTo>
                  <a:pt x="2447148" y="4775928"/>
                  <a:pt x="2436144" y="4771669"/>
                  <a:pt x="2413515" y="4768475"/>
                </a:cubicBezTo>
                <a:cubicBezTo>
                  <a:pt x="2394088" y="4759549"/>
                  <a:pt x="2320814" y="4780944"/>
                  <a:pt x="2306138" y="4754193"/>
                </a:cubicBezTo>
                <a:cubicBezTo>
                  <a:pt x="2253007" y="4759585"/>
                  <a:pt x="2237974" y="4748779"/>
                  <a:pt x="2194302" y="4744039"/>
                </a:cubicBezTo>
                <a:cubicBezTo>
                  <a:pt x="2152070" y="4739084"/>
                  <a:pt x="2146753" y="4742096"/>
                  <a:pt x="2102639" y="4729235"/>
                </a:cubicBezTo>
                <a:cubicBezTo>
                  <a:pt x="2068179" y="4716412"/>
                  <a:pt x="2049689" y="4712365"/>
                  <a:pt x="2009484" y="4709589"/>
                </a:cubicBezTo>
                <a:cubicBezTo>
                  <a:pt x="2006497" y="4717158"/>
                  <a:pt x="1958536" y="4701984"/>
                  <a:pt x="1950778" y="4699749"/>
                </a:cubicBezTo>
                <a:cubicBezTo>
                  <a:pt x="1951667" y="4704726"/>
                  <a:pt x="1926336" y="4706913"/>
                  <a:pt x="1919770" y="4702723"/>
                </a:cubicBezTo>
                <a:cubicBezTo>
                  <a:pt x="1861690" y="4705646"/>
                  <a:pt x="1843962" y="4724688"/>
                  <a:pt x="1800432" y="4714687"/>
                </a:cubicBezTo>
                <a:cubicBezTo>
                  <a:pt x="1766454" y="4714617"/>
                  <a:pt x="1768076" y="4724355"/>
                  <a:pt x="1719261" y="4724244"/>
                </a:cubicBezTo>
                <a:cubicBezTo>
                  <a:pt x="1698725" y="4728489"/>
                  <a:pt x="1704876" y="4720084"/>
                  <a:pt x="1679325" y="4720398"/>
                </a:cubicBezTo>
                <a:cubicBezTo>
                  <a:pt x="1646713" y="4738364"/>
                  <a:pt x="1612035" y="4726657"/>
                  <a:pt x="1565956" y="4726125"/>
                </a:cubicBezTo>
                <a:cubicBezTo>
                  <a:pt x="1509596" y="4724792"/>
                  <a:pt x="1462482" y="4732200"/>
                  <a:pt x="1413439" y="4724264"/>
                </a:cubicBezTo>
                <a:cubicBezTo>
                  <a:pt x="1395410" y="4730641"/>
                  <a:pt x="1371319" y="4739221"/>
                  <a:pt x="1351513" y="4728134"/>
                </a:cubicBezTo>
                <a:cubicBezTo>
                  <a:pt x="1299513" y="4729900"/>
                  <a:pt x="1305583" y="4734952"/>
                  <a:pt x="1285766" y="4728501"/>
                </a:cubicBezTo>
                <a:cubicBezTo>
                  <a:pt x="1246313" y="4730975"/>
                  <a:pt x="1252677" y="4725316"/>
                  <a:pt x="1217013" y="4722250"/>
                </a:cubicBezTo>
                <a:cubicBezTo>
                  <a:pt x="1187972" y="4717535"/>
                  <a:pt x="1202419" y="4717968"/>
                  <a:pt x="1175553" y="4717397"/>
                </a:cubicBezTo>
                <a:cubicBezTo>
                  <a:pt x="1150152" y="4726111"/>
                  <a:pt x="1132757" y="4715339"/>
                  <a:pt x="1125937" y="4713080"/>
                </a:cubicBezTo>
                <a:cubicBezTo>
                  <a:pt x="1101933" y="4714551"/>
                  <a:pt x="1066390" y="4702547"/>
                  <a:pt x="1070414" y="4718045"/>
                </a:cubicBezTo>
                <a:cubicBezTo>
                  <a:pt x="1036699" y="4697042"/>
                  <a:pt x="1037956" y="4718362"/>
                  <a:pt x="1001930" y="4712953"/>
                </a:cubicBezTo>
                <a:cubicBezTo>
                  <a:pt x="982943" y="4705262"/>
                  <a:pt x="958349" y="4701127"/>
                  <a:pt x="946429" y="4710733"/>
                </a:cubicBezTo>
                <a:cubicBezTo>
                  <a:pt x="873991" y="4698538"/>
                  <a:pt x="917810" y="4694854"/>
                  <a:pt x="843959" y="4682048"/>
                </a:cubicBezTo>
                <a:cubicBezTo>
                  <a:pt x="805648" y="4675599"/>
                  <a:pt x="748814" y="4673116"/>
                  <a:pt x="719028" y="4663910"/>
                </a:cubicBezTo>
                <a:cubicBezTo>
                  <a:pt x="689242" y="4654703"/>
                  <a:pt x="681940" y="4658862"/>
                  <a:pt x="658894" y="4652209"/>
                </a:cubicBezTo>
                <a:cubicBezTo>
                  <a:pt x="635848" y="4645555"/>
                  <a:pt x="606360" y="4645052"/>
                  <a:pt x="587813" y="4641642"/>
                </a:cubicBezTo>
                <a:cubicBezTo>
                  <a:pt x="569266" y="4638232"/>
                  <a:pt x="549985" y="4630114"/>
                  <a:pt x="547611" y="4631750"/>
                </a:cubicBezTo>
                <a:cubicBezTo>
                  <a:pt x="510247" y="4623077"/>
                  <a:pt x="499088" y="4633791"/>
                  <a:pt x="476778" y="4615662"/>
                </a:cubicBezTo>
                <a:cubicBezTo>
                  <a:pt x="457686" y="4613372"/>
                  <a:pt x="453369" y="4611385"/>
                  <a:pt x="433058" y="4610953"/>
                </a:cubicBezTo>
                <a:cubicBezTo>
                  <a:pt x="412747" y="4610521"/>
                  <a:pt x="383201" y="4613107"/>
                  <a:pt x="354910" y="4613069"/>
                </a:cubicBezTo>
                <a:cubicBezTo>
                  <a:pt x="325594" y="4614825"/>
                  <a:pt x="324861" y="4631623"/>
                  <a:pt x="297551" y="4614611"/>
                </a:cubicBezTo>
                <a:cubicBezTo>
                  <a:pt x="297827" y="4618223"/>
                  <a:pt x="283633" y="4619398"/>
                  <a:pt x="279981" y="4619280"/>
                </a:cubicBezTo>
                <a:lnTo>
                  <a:pt x="251060" y="4621023"/>
                </a:lnTo>
                <a:lnTo>
                  <a:pt x="248621" y="4615319"/>
                </a:lnTo>
                <a:cubicBezTo>
                  <a:pt x="237819" y="4612965"/>
                  <a:pt x="219269" y="4618593"/>
                  <a:pt x="208474" y="4619602"/>
                </a:cubicBezTo>
                <a:lnTo>
                  <a:pt x="183850" y="4621375"/>
                </a:lnTo>
                <a:lnTo>
                  <a:pt x="174486" y="4620574"/>
                </a:lnTo>
                <a:lnTo>
                  <a:pt x="170493" y="4620635"/>
                </a:lnTo>
                <a:lnTo>
                  <a:pt x="160178" y="4616375"/>
                </a:lnTo>
                <a:cubicBezTo>
                  <a:pt x="150587" y="4615308"/>
                  <a:pt x="143414" y="4608454"/>
                  <a:pt x="137679" y="4607411"/>
                </a:cubicBezTo>
                <a:cubicBezTo>
                  <a:pt x="131944" y="4606369"/>
                  <a:pt x="130252" y="4614284"/>
                  <a:pt x="125767" y="4610124"/>
                </a:cubicBezTo>
                <a:cubicBezTo>
                  <a:pt x="131450" y="4607091"/>
                  <a:pt x="122536" y="4604620"/>
                  <a:pt x="118604" y="4602416"/>
                </a:cubicBezTo>
                <a:lnTo>
                  <a:pt x="82934" y="4599702"/>
                </a:lnTo>
                <a:cubicBezTo>
                  <a:pt x="39823" y="4602644"/>
                  <a:pt x="55074" y="4589236"/>
                  <a:pt x="41888" y="4597726"/>
                </a:cubicBezTo>
                <a:cubicBezTo>
                  <a:pt x="25543" y="4601103"/>
                  <a:pt x="15576" y="4602785"/>
                  <a:pt x="8238" y="4603430"/>
                </a:cubicBezTo>
                <a:lnTo>
                  <a:pt x="0" y="4603190"/>
                </a:lnTo>
                <a:close/>
              </a:path>
            </a:pathLst>
          </a:custGeom>
        </p:spPr>
      </p:pic>
      <p:pic>
        <p:nvPicPr>
          <p:cNvPr id="9" name="Marcador de contenido 8">
            <a:extLst>
              <a:ext uri="{FF2B5EF4-FFF2-40B4-BE49-F238E27FC236}">
                <a16:creationId xmlns:a16="http://schemas.microsoft.com/office/drawing/2014/main" id="{055A1284-D186-9667-1F4F-82B9162D1D0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11" r="38322" b="-1"/>
          <a:stretch>
            <a:fillRect/>
          </a:stretch>
        </p:blipFill>
        <p:spPr>
          <a:xfrm>
            <a:off x="6095999" y="1278"/>
            <a:ext cx="3067990" cy="5149699"/>
          </a:xfrm>
          <a:custGeom>
            <a:avLst/>
            <a:gdLst/>
            <a:ahLst/>
            <a:cxnLst/>
            <a:rect l="l" t="t" r="r" b="b"/>
            <a:pathLst>
              <a:path w="3067990" h="5149699">
                <a:moveTo>
                  <a:pt x="0" y="0"/>
                </a:moveTo>
                <a:lnTo>
                  <a:pt x="8632" y="2126"/>
                </a:lnTo>
                <a:cubicBezTo>
                  <a:pt x="71597" y="8644"/>
                  <a:pt x="52747" y="11892"/>
                  <a:pt x="102111" y="11566"/>
                </a:cubicBezTo>
                <a:cubicBezTo>
                  <a:pt x="107032" y="11203"/>
                  <a:pt x="116450" y="20386"/>
                  <a:pt x="135511" y="18109"/>
                </a:cubicBezTo>
                <a:cubicBezTo>
                  <a:pt x="165681" y="22040"/>
                  <a:pt x="149025" y="33094"/>
                  <a:pt x="187668" y="36734"/>
                </a:cubicBezTo>
                <a:cubicBezTo>
                  <a:pt x="184095" y="40156"/>
                  <a:pt x="221954" y="38461"/>
                  <a:pt x="225602" y="50611"/>
                </a:cubicBezTo>
                <a:cubicBezTo>
                  <a:pt x="242020" y="54481"/>
                  <a:pt x="267241" y="57744"/>
                  <a:pt x="286175" y="59952"/>
                </a:cubicBezTo>
                <a:cubicBezTo>
                  <a:pt x="314543" y="65902"/>
                  <a:pt x="328665" y="72319"/>
                  <a:pt x="332857" y="76558"/>
                </a:cubicBezTo>
                <a:cubicBezTo>
                  <a:pt x="361257" y="83289"/>
                  <a:pt x="358186" y="84500"/>
                  <a:pt x="395478" y="98782"/>
                </a:cubicBezTo>
                <a:cubicBezTo>
                  <a:pt x="417363" y="93652"/>
                  <a:pt x="436168" y="104748"/>
                  <a:pt x="445328" y="114882"/>
                </a:cubicBezTo>
                <a:cubicBezTo>
                  <a:pt x="470101" y="124482"/>
                  <a:pt x="523910" y="147405"/>
                  <a:pt x="559300" y="150440"/>
                </a:cubicBezTo>
                <a:cubicBezTo>
                  <a:pt x="613422" y="149710"/>
                  <a:pt x="598278" y="160982"/>
                  <a:pt x="622357" y="169552"/>
                </a:cubicBezTo>
                <a:cubicBezTo>
                  <a:pt x="641101" y="180205"/>
                  <a:pt x="638493" y="171007"/>
                  <a:pt x="658054" y="184474"/>
                </a:cubicBezTo>
                <a:lnTo>
                  <a:pt x="694284" y="200095"/>
                </a:lnTo>
                <a:lnTo>
                  <a:pt x="737979" y="224556"/>
                </a:lnTo>
                <a:lnTo>
                  <a:pt x="747981" y="231280"/>
                </a:lnTo>
                <a:cubicBezTo>
                  <a:pt x="753111" y="231304"/>
                  <a:pt x="756366" y="231723"/>
                  <a:pt x="758445" y="232460"/>
                </a:cubicBezTo>
                <a:cubicBezTo>
                  <a:pt x="758496" y="232559"/>
                  <a:pt x="758549" y="232658"/>
                  <a:pt x="758600" y="232757"/>
                </a:cubicBezTo>
                <a:lnTo>
                  <a:pt x="773364" y="235718"/>
                </a:lnTo>
                <a:cubicBezTo>
                  <a:pt x="790479" y="236082"/>
                  <a:pt x="824818" y="262048"/>
                  <a:pt x="841072" y="261356"/>
                </a:cubicBezTo>
                <a:cubicBezTo>
                  <a:pt x="848247" y="277811"/>
                  <a:pt x="845053" y="250444"/>
                  <a:pt x="872404" y="265382"/>
                </a:cubicBezTo>
                <a:cubicBezTo>
                  <a:pt x="884596" y="267374"/>
                  <a:pt x="889722" y="269394"/>
                  <a:pt x="899938" y="270925"/>
                </a:cubicBezTo>
                <a:cubicBezTo>
                  <a:pt x="900079" y="271345"/>
                  <a:pt x="933560" y="274145"/>
                  <a:pt x="933701" y="274565"/>
                </a:cubicBezTo>
                <a:lnTo>
                  <a:pt x="958104" y="278658"/>
                </a:lnTo>
                <a:lnTo>
                  <a:pt x="963678" y="280729"/>
                </a:lnTo>
                <a:lnTo>
                  <a:pt x="996167" y="277529"/>
                </a:lnTo>
                <a:lnTo>
                  <a:pt x="1012387" y="277350"/>
                </a:lnTo>
                <a:lnTo>
                  <a:pt x="1018139" y="274257"/>
                </a:lnTo>
                <a:cubicBezTo>
                  <a:pt x="1023705" y="272608"/>
                  <a:pt x="1030840" y="272419"/>
                  <a:pt x="1041488" y="275538"/>
                </a:cubicBezTo>
                <a:lnTo>
                  <a:pt x="1043729" y="276831"/>
                </a:lnTo>
                <a:lnTo>
                  <a:pt x="1076532" y="271239"/>
                </a:lnTo>
                <a:cubicBezTo>
                  <a:pt x="1083544" y="269462"/>
                  <a:pt x="1111552" y="278849"/>
                  <a:pt x="1117458" y="275294"/>
                </a:cubicBezTo>
                <a:cubicBezTo>
                  <a:pt x="1173364" y="280135"/>
                  <a:pt x="1207569" y="263603"/>
                  <a:pt x="1275827" y="275029"/>
                </a:cubicBezTo>
                <a:cubicBezTo>
                  <a:pt x="1321519" y="279616"/>
                  <a:pt x="1347196" y="279519"/>
                  <a:pt x="1376683" y="283128"/>
                </a:cubicBezTo>
                <a:cubicBezTo>
                  <a:pt x="1406170" y="286737"/>
                  <a:pt x="1433752" y="293140"/>
                  <a:pt x="1452749" y="296685"/>
                </a:cubicBezTo>
                <a:cubicBezTo>
                  <a:pt x="1471746" y="300230"/>
                  <a:pt x="1466619" y="301895"/>
                  <a:pt x="1490664" y="304401"/>
                </a:cubicBezTo>
                <a:cubicBezTo>
                  <a:pt x="1514709" y="306907"/>
                  <a:pt x="1573675" y="305000"/>
                  <a:pt x="1597021" y="311721"/>
                </a:cubicBezTo>
                <a:cubicBezTo>
                  <a:pt x="1622238" y="311037"/>
                  <a:pt x="1625537" y="322069"/>
                  <a:pt x="1639314" y="320753"/>
                </a:cubicBezTo>
                <a:cubicBezTo>
                  <a:pt x="1710549" y="337224"/>
                  <a:pt x="1769892" y="334296"/>
                  <a:pt x="1856583" y="331628"/>
                </a:cubicBezTo>
                <a:cubicBezTo>
                  <a:pt x="1913730" y="336509"/>
                  <a:pt x="1912698" y="339285"/>
                  <a:pt x="1937745" y="342098"/>
                </a:cubicBezTo>
                <a:cubicBezTo>
                  <a:pt x="1945390" y="344925"/>
                  <a:pt x="1949181" y="335092"/>
                  <a:pt x="1956068" y="338984"/>
                </a:cubicBezTo>
                <a:lnTo>
                  <a:pt x="1991434" y="344183"/>
                </a:lnTo>
                <a:lnTo>
                  <a:pt x="2017399" y="354323"/>
                </a:lnTo>
                <a:lnTo>
                  <a:pt x="2041804" y="360756"/>
                </a:lnTo>
                <a:lnTo>
                  <a:pt x="2071138" y="363487"/>
                </a:lnTo>
                <a:cubicBezTo>
                  <a:pt x="2080124" y="365903"/>
                  <a:pt x="2080713" y="373697"/>
                  <a:pt x="2092557" y="373570"/>
                </a:cubicBezTo>
                <a:cubicBezTo>
                  <a:pt x="2128517" y="378742"/>
                  <a:pt x="2193287" y="383225"/>
                  <a:pt x="2242182" y="388922"/>
                </a:cubicBezTo>
                <a:cubicBezTo>
                  <a:pt x="2266404" y="385527"/>
                  <a:pt x="2301142" y="392029"/>
                  <a:pt x="2311187" y="401718"/>
                </a:cubicBezTo>
                <a:cubicBezTo>
                  <a:pt x="2323182" y="404413"/>
                  <a:pt x="2352098" y="404462"/>
                  <a:pt x="2363765" y="402554"/>
                </a:cubicBezTo>
                <a:cubicBezTo>
                  <a:pt x="2374121" y="402833"/>
                  <a:pt x="2375999" y="406521"/>
                  <a:pt x="2389759" y="407955"/>
                </a:cubicBezTo>
                <a:cubicBezTo>
                  <a:pt x="2404778" y="411334"/>
                  <a:pt x="2437354" y="427346"/>
                  <a:pt x="2451497" y="432353"/>
                </a:cubicBezTo>
                <a:cubicBezTo>
                  <a:pt x="2465640" y="437360"/>
                  <a:pt x="2451256" y="432175"/>
                  <a:pt x="2474615" y="437995"/>
                </a:cubicBezTo>
                <a:cubicBezTo>
                  <a:pt x="2482949" y="439979"/>
                  <a:pt x="2481204" y="447714"/>
                  <a:pt x="2499122" y="451403"/>
                </a:cubicBezTo>
                <a:cubicBezTo>
                  <a:pt x="2517041" y="455093"/>
                  <a:pt x="2557176" y="459358"/>
                  <a:pt x="2582126" y="460132"/>
                </a:cubicBezTo>
                <a:cubicBezTo>
                  <a:pt x="2610000" y="447613"/>
                  <a:pt x="2600233" y="464657"/>
                  <a:pt x="2651203" y="448902"/>
                </a:cubicBezTo>
                <a:cubicBezTo>
                  <a:pt x="2652514" y="450917"/>
                  <a:pt x="2673343" y="450050"/>
                  <a:pt x="2694692" y="451398"/>
                </a:cubicBezTo>
                <a:cubicBezTo>
                  <a:pt x="2716041" y="452746"/>
                  <a:pt x="2761501" y="464041"/>
                  <a:pt x="2779298" y="456988"/>
                </a:cubicBezTo>
                <a:lnTo>
                  <a:pt x="2936306" y="456249"/>
                </a:lnTo>
                <a:lnTo>
                  <a:pt x="3026435" y="468085"/>
                </a:lnTo>
                <a:cubicBezTo>
                  <a:pt x="3042105" y="469033"/>
                  <a:pt x="3051256" y="471666"/>
                  <a:pt x="3059006" y="473639"/>
                </a:cubicBezTo>
                <a:lnTo>
                  <a:pt x="3067990" y="474231"/>
                </a:lnTo>
                <a:lnTo>
                  <a:pt x="3067990" y="5066330"/>
                </a:lnTo>
                <a:lnTo>
                  <a:pt x="3036249" y="5071710"/>
                </a:lnTo>
                <a:cubicBezTo>
                  <a:pt x="3028911" y="5072355"/>
                  <a:pt x="3024202" y="5071963"/>
                  <a:pt x="3018374" y="5071188"/>
                </a:cubicBezTo>
                <a:cubicBezTo>
                  <a:pt x="2981557" y="5076634"/>
                  <a:pt x="2975787" y="5078874"/>
                  <a:pt x="2928454" y="5083368"/>
                </a:cubicBezTo>
                <a:cubicBezTo>
                  <a:pt x="2902026" y="5096160"/>
                  <a:pt x="2894473" y="5096992"/>
                  <a:pt x="2874456" y="5102330"/>
                </a:cubicBezTo>
                <a:cubicBezTo>
                  <a:pt x="2849799" y="5110661"/>
                  <a:pt x="2856324" y="5116728"/>
                  <a:pt x="2826359" y="5120681"/>
                </a:cubicBezTo>
                <a:cubicBezTo>
                  <a:pt x="2811152" y="5125070"/>
                  <a:pt x="2799749" y="5135440"/>
                  <a:pt x="2790273" y="5139251"/>
                </a:cubicBezTo>
                <a:cubicBezTo>
                  <a:pt x="2780797" y="5143062"/>
                  <a:pt x="2776994" y="5141825"/>
                  <a:pt x="2761021" y="5144617"/>
                </a:cubicBezTo>
                <a:cubicBezTo>
                  <a:pt x="2750399" y="5143672"/>
                  <a:pt x="2716008" y="5143647"/>
                  <a:pt x="2709599" y="5145416"/>
                </a:cubicBezTo>
                <a:cubicBezTo>
                  <a:pt x="2691337" y="5155744"/>
                  <a:pt x="2674953" y="5144170"/>
                  <a:pt x="2643019" y="5144002"/>
                </a:cubicBezTo>
                <a:lnTo>
                  <a:pt x="2605306" y="5145401"/>
                </a:lnTo>
                <a:cubicBezTo>
                  <a:pt x="2598456" y="5139894"/>
                  <a:pt x="2544492" y="5137937"/>
                  <a:pt x="2540666" y="5130474"/>
                </a:cubicBezTo>
                <a:cubicBezTo>
                  <a:pt x="2520890" y="5122976"/>
                  <a:pt x="2520818" y="5104076"/>
                  <a:pt x="2490181" y="5096885"/>
                </a:cubicBezTo>
                <a:cubicBezTo>
                  <a:pt x="2473666" y="5089694"/>
                  <a:pt x="2482843" y="5107802"/>
                  <a:pt x="2441578" y="5087331"/>
                </a:cubicBezTo>
                <a:cubicBezTo>
                  <a:pt x="2404207" y="5055658"/>
                  <a:pt x="2246399" y="5032666"/>
                  <a:pt x="2239061" y="4977592"/>
                </a:cubicBezTo>
                <a:cubicBezTo>
                  <a:pt x="2172141" y="4959717"/>
                  <a:pt x="2228317" y="4960563"/>
                  <a:pt x="2138397" y="4945422"/>
                </a:cubicBezTo>
                <a:cubicBezTo>
                  <a:pt x="2058643" y="4932605"/>
                  <a:pt x="1820980" y="4910463"/>
                  <a:pt x="1766888" y="4891159"/>
                </a:cubicBezTo>
                <a:cubicBezTo>
                  <a:pt x="1693746" y="4881380"/>
                  <a:pt x="1731387" y="4880829"/>
                  <a:pt x="1699544" y="4886748"/>
                </a:cubicBezTo>
                <a:cubicBezTo>
                  <a:pt x="1645920" y="4895473"/>
                  <a:pt x="1642875" y="4877798"/>
                  <a:pt x="1607580" y="4879045"/>
                </a:cubicBezTo>
                <a:cubicBezTo>
                  <a:pt x="1555088" y="4865773"/>
                  <a:pt x="1453749" y="4859346"/>
                  <a:pt x="1384598" y="4845217"/>
                </a:cubicBezTo>
                <a:cubicBezTo>
                  <a:pt x="1326341" y="4835627"/>
                  <a:pt x="1315092" y="4821514"/>
                  <a:pt x="1258391" y="4816554"/>
                </a:cubicBezTo>
                <a:cubicBezTo>
                  <a:pt x="1226403" y="4808063"/>
                  <a:pt x="1218929" y="4802264"/>
                  <a:pt x="1192670" y="4794273"/>
                </a:cubicBezTo>
                <a:cubicBezTo>
                  <a:pt x="1172212" y="4781098"/>
                  <a:pt x="1134543" y="4780537"/>
                  <a:pt x="1100484" y="4773564"/>
                </a:cubicBezTo>
                <a:cubicBezTo>
                  <a:pt x="1083354" y="4772013"/>
                  <a:pt x="1065276" y="4777578"/>
                  <a:pt x="1028112" y="4767096"/>
                </a:cubicBezTo>
                <a:cubicBezTo>
                  <a:pt x="999846" y="4759146"/>
                  <a:pt x="967016" y="4743196"/>
                  <a:pt x="963745" y="4764863"/>
                </a:cubicBezTo>
                <a:cubicBezTo>
                  <a:pt x="935062" y="4736624"/>
                  <a:pt x="945601" y="4756035"/>
                  <a:pt x="908364" y="4755572"/>
                </a:cubicBezTo>
                <a:cubicBezTo>
                  <a:pt x="831301" y="4740343"/>
                  <a:pt x="772395" y="4745078"/>
                  <a:pt x="699185" y="4729739"/>
                </a:cubicBezTo>
                <a:cubicBezTo>
                  <a:pt x="680644" y="4710950"/>
                  <a:pt x="671269" y="4756745"/>
                  <a:pt x="624173" y="4712819"/>
                </a:cubicBezTo>
                <a:cubicBezTo>
                  <a:pt x="620673" y="4715011"/>
                  <a:pt x="605890" y="4702494"/>
                  <a:pt x="587551" y="4697060"/>
                </a:cubicBezTo>
                <a:cubicBezTo>
                  <a:pt x="569213" y="4691626"/>
                  <a:pt x="529126" y="4697683"/>
                  <a:pt x="514142" y="4680213"/>
                </a:cubicBezTo>
                <a:cubicBezTo>
                  <a:pt x="490554" y="4678007"/>
                  <a:pt x="455880" y="4670399"/>
                  <a:pt x="435429" y="4669695"/>
                </a:cubicBezTo>
                <a:cubicBezTo>
                  <a:pt x="414978" y="4668991"/>
                  <a:pt x="413693" y="4665510"/>
                  <a:pt x="398498" y="4661863"/>
                </a:cubicBezTo>
                <a:lnTo>
                  <a:pt x="391864" y="4657306"/>
                </a:lnTo>
                <a:lnTo>
                  <a:pt x="393991" y="4656812"/>
                </a:lnTo>
                <a:cubicBezTo>
                  <a:pt x="393161" y="4656323"/>
                  <a:pt x="391036" y="4655963"/>
                  <a:pt x="390744" y="4656537"/>
                </a:cubicBezTo>
                <a:lnTo>
                  <a:pt x="391864" y="4657306"/>
                </a:lnTo>
                <a:lnTo>
                  <a:pt x="389463" y="4657864"/>
                </a:lnTo>
                <a:cubicBezTo>
                  <a:pt x="384571" y="4657809"/>
                  <a:pt x="375254" y="4657079"/>
                  <a:pt x="358382" y="4654871"/>
                </a:cubicBezTo>
                <a:cubicBezTo>
                  <a:pt x="339824" y="4647350"/>
                  <a:pt x="313263" y="4650730"/>
                  <a:pt x="294208" y="4644982"/>
                </a:cubicBezTo>
                <a:cubicBezTo>
                  <a:pt x="275153" y="4639233"/>
                  <a:pt x="255232" y="4631558"/>
                  <a:pt x="240522" y="4627439"/>
                </a:cubicBezTo>
                <a:cubicBezTo>
                  <a:pt x="212762" y="4619907"/>
                  <a:pt x="228727" y="4611264"/>
                  <a:pt x="188294" y="4613207"/>
                </a:cubicBezTo>
                <a:cubicBezTo>
                  <a:pt x="165514" y="4608090"/>
                  <a:pt x="132086" y="4618695"/>
                  <a:pt x="107016" y="4612605"/>
                </a:cubicBezTo>
                <a:cubicBezTo>
                  <a:pt x="79461" y="4604732"/>
                  <a:pt x="82214" y="4605717"/>
                  <a:pt x="48463" y="4601378"/>
                </a:cubicBezTo>
                <a:lnTo>
                  <a:pt x="0" y="4601647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42282362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2AD61A-69A3-D1F8-4969-2F0AAA1C13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1FC09370-3405-2D37-C1FA-C5A3581082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B9DA407-C9E4-F09E-4738-E0EBE809E27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 DE LA DIRECCIÓN GENERAL DE TRANSPORTE Y VIALIDAD</a:t>
            </a:r>
            <a:br>
              <a:rPr lang="en-US" sz="2200" u="sng" dirty="0"/>
            </a:br>
            <a:r>
              <a:rPr lang="es-MX" sz="2200" u="sng" dirty="0"/>
              <a:t>Estrategias de mejoramiento de Transporte y vialidad pública implementadas.</a:t>
            </a:r>
            <a:endParaRPr lang="es-MX" sz="2200" dirty="0"/>
          </a:p>
        </p:txBody>
      </p:sp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10" name="Marcador de contenido 9">
                <a:extLst>
                  <a:ext uri="{FF2B5EF4-FFF2-40B4-BE49-F238E27FC236}">
                    <a16:creationId xmlns:a16="http://schemas.microsoft.com/office/drawing/2014/main" id="{4076ADA6-FCD9-8989-AA45-BC9FADCB025A}"/>
                  </a:ext>
                </a:extLst>
              </p:cNvPr>
              <p:cNvGraphicFramePr>
                <a:graphicFrameLocks noGrp="1"/>
              </p:cNvGraphicFramePr>
              <p:nvPr>
                <p:ph idx="1"/>
              </p:nvPr>
            </p:nvGraphicFramePr>
            <p:xfrm>
              <a:off x="838200" y="1825625"/>
              <a:ext cx="10515600" cy="4351338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3"/>
              </a:graphicData>
            </a:graphic>
          </p:graphicFrame>
        </mc:Choice>
        <mc:Fallback xmlns="">
          <p:pic>
            <p:nvPicPr>
              <p:cNvPr id="10" name="Marcador de contenido 9">
                <a:extLst>
                  <a:ext uri="{FF2B5EF4-FFF2-40B4-BE49-F238E27FC236}">
                    <a16:creationId xmlns:a16="http://schemas.microsoft.com/office/drawing/2014/main" id="{4076ADA6-FCD9-8989-AA45-BC9FADCB025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8200" y="1825625"/>
                <a:ext cx="10515600" cy="4351338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0627983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F2AF92-0FED-0848-CFF3-27AD873AEE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5D7AF16F-422F-C9BE-AF8C-946462BFB4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3EB280F3-8A32-DE1B-3D40-2FC18CF4A304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 DE LA DIRECCIÓN GENERAL DE TRANSPORTE Y VIALIDAD</a:t>
            </a:r>
            <a:endParaRPr lang="es-MX" dirty="0"/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2F1E6FED-450A-A820-A8B6-615A31BF8BD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85022219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72018E1B-E0B9-4440-AFF3-4112E50A2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70C8A0B-6ED3-3754-A82D-29CA0928D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43139"/>
            <a:ext cx="10515600" cy="278594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FOTOGRAFIAS 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61298294-7791-484E-7D16-783683823F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85" r="31068" b="-1"/>
          <a:stretch>
            <a:fillRect/>
          </a:stretch>
        </p:blipFill>
        <p:spPr>
          <a:xfrm>
            <a:off x="184559" y="178616"/>
            <a:ext cx="1818520" cy="2952482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5B1F148-4B6A-F7E2-EF9E-881DD71AAE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8057"/>
          <a:stretch>
            <a:fillRect/>
          </a:stretch>
        </p:blipFill>
        <p:spPr>
          <a:xfrm>
            <a:off x="2186447" y="178616"/>
            <a:ext cx="1806346" cy="2952482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C9D89C2C-E438-A83A-8702-3E889EC4847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8148"/>
          <a:stretch>
            <a:fillRect/>
          </a:stretch>
        </p:blipFill>
        <p:spPr>
          <a:xfrm>
            <a:off x="4185320" y="178616"/>
            <a:ext cx="1808144" cy="2952482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B8F98713-1A42-18EE-F8ED-9144CA1D814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75" r="-4" b="1596"/>
          <a:stretch>
            <a:fillRect/>
          </a:stretch>
        </p:blipFill>
        <p:spPr>
          <a:xfrm>
            <a:off x="6186144" y="178616"/>
            <a:ext cx="1818520" cy="295248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9EA713BB-0284-EBCF-C524-95F45BCED5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8057"/>
          <a:stretch>
            <a:fillRect/>
          </a:stretch>
        </p:blipFill>
        <p:spPr>
          <a:xfrm>
            <a:off x="8188032" y="178616"/>
            <a:ext cx="1806346" cy="295248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55EEFC2D-8348-62F4-0EEE-DE9D518CE94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25" r="39746" b="4"/>
          <a:stretch>
            <a:fillRect/>
          </a:stretch>
        </p:blipFill>
        <p:spPr>
          <a:xfrm>
            <a:off x="10186905" y="178616"/>
            <a:ext cx="1808144" cy="295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6453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9E4949-60D5-DEEE-BFC8-5A757E451E5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425E2A22-F680-7D0D-DC7A-9A87C4862D01}"/>
              </a:ext>
            </a:extLst>
          </p:cNvPr>
          <p:cNvSpPr txBox="1"/>
          <p:nvPr/>
        </p:nvSpPr>
        <p:spPr>
          <a:xfrm>
            <a:off x="1362612" y="2405066"/>
            <a:ext cx="5401898" cy="3729034"/>
          </a:xfrm>
          <a:prstGeom prst="rect">
            <a:avLst/>
          </a:prstGeom>
        </p:spPr>
        <p:txBody>
          <a:bodyPr vert="horz" lIns="109728" tIns="54864" rIns="109728" bIns="54864" rtlCol="0">
            <a:normAutofit/>
          </a:bodyPr>
          <a:lstStyle>
            <a:defPPr>
              <a:defRPr lang="en-US"/>
            </a:defPPr>
            <a:lvl1pPr algn="just" defTabSz="617220">
              <a:lnSpc>
                <a:spcPct val="150000"/>
              </a:lnSpc>
              <a:spcAft>
                <a:spcPts val="405"/>
              </a:spcAft>
              <a:defRPr sz="1200">
                <a:latin typeface="Century Gothic" panose="020B0502020202020204" pitchFamily="34" charset="0"/>
              </a:defRPr>
            </a:lvl1pPr>
          </a:lstStyle>
          <a:p>
            <a:pPr algn="l" defTabSz="1097280">
              <a:lnSpc>
                <a:spcPct val="90000"/>
              </a:lnSpc>
            </a:pPr>
            <a:r>
              <a:rPr lang="en-US" sz="1440" b="1" dirty="0">
                <a:latin typeface="+mn-lt"/>
              </a:rPr>
              <a:t>Meta Trimestral:  </a:t>
            </a:r>
          </a:p>
          <a:p>
            <a:pPr indent="-274320" algn="l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40" dirty="0">
                <a:latin typeface="+mn-lt"/>
              </a:rPr>
              <a:t>La meta trimestral es del 100.00%.</a:t>
            </a:r>
          </a:p>
          <a:p>
            <a:pPr algn="l" defTabSz="1097280">
              <a:lnSpc>
                <a:spcPct val="90000"/>
              </a:lnSpc>
            </a:pPr>
            <a:r>
              <a:rPr lang="es-MX" sz="1440" dirty="0">
                <a:latin typeface="+mn-lt"/>
              </a:rPr>
              <a:t>El Índice Municipal de Todos por la Paz se integra con 3 Dimensiones y 9 subdimensiones que miden aspectos de Seguridad y Justicia, Cohesión Social y Educación para la Paz con indicadores de diferentes instituciones externas e internas al municipio . En el cuarto trimestre la meta realizada se consideró igual a la programada debido a que los indicadores no han tenido actualizaciones.</a:t>
            </a:r>
            <a:endParaRPr lang="en-US" sz="1440" dirty="0">
              <a:latin typeface="+mn-lt"/>
            </a:endParaRPr>
          </a:p>
          <a:p>
            <a:pPr algn="l" defTabSz="1097280">
              <a:lnSpc>
                <a:spcPct val="90000"/>
              </a:lnSpc>
            </a:pPr>
            <a:r>
              <a:rPr lang="en-US" sz="1440" b="1" dirty="0">
                <a:latin typeface="+mn-lt"/>
              </a:rPr>
              <a:t>Meta </a:t>
            </a:r>
            <a:r>
              <a:rPr lang="en-US" sz="1440" b="1" dirty="0" err="1">
                <a:latin typeface="+mn-lt"/>
              </a:rPr>
              <a:t>Anual</a:t>
            </a:r>
            <a:r>
              <a:rPr lang="en-US" sz="1440" b="1" dirty="0">
                <a:latin typeface="+mn-lt"/>
              </a:rPr>
              <a:t>:</a:t>
            </a:r>
          </a:p>
          <a:p>
            <a:pPr indent="-274320" algn="l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US" sz="1440" dirty="0">
              <a:latin typeface="+mn-lt"/>
            </a:endParaRPr>
          </a:p>
          <a:p>
            <a:pPr indent="-274320" algn="l" defTabSz="109728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440" dirty="0">
                <a:latin typeface="+mn-lt"/>
              </a:rPr>
              <a:t>La meta </a:t>
            </a:r>
            <a:r>
              <a:rPr lang="en-US" sz="1440" dirty="0" err="1">
                <a:latin typeface="+mn-lt"/>
              </a:rPr>
              <a:t>anual</a:t>
            </a:r>
            <a:r>
              <a:rPr lang="en-US" sz="1440" dirty="0">
                <a:latin typeface="+mn-lt"/>
              </a:rPr>
              <a:t> es del 99.99% </a:t>
            </a:r>
            <a:r>
              <a:rPr lang="en-US" sz="1440" dirty="0" err="1">
                <a:latin typeface="+mn-lt"/>
              </a:rPr>
              <a:t>como</a:t>
            </a:r>
            <a:r>
              <a:rPr lang="en-US" sz="1440" dirty="0">
                <a:latin typeface="+mn-lt"/>
              </a:rPr>
              <a:t> se </a:t>
            </a:r>
            <a:r>
              <a:rPr lang="en-US" sz="1440" dirty="0" err="1">
                <a:latin typeface="+mn-lt"/>
              </a:rPr>
              <a:t>esperaba</a:t>
            </a:r>
            <a:r>
              <a:rPr lang="en-US" sz="1440" dirty="0">
                <a:latin typeface="+mn-lt"/>
              </a:rPr>
              <a:t> con base a la meta trimestral </a:t>
            </a:r>
            <a:r>
              <a:rPr lang="en-US" sz="1440" dirty="0" err="1">
                <a:latin typeface="+mn-lt"/>
              </a:rPr>
              <a:t>alcanzada</a:t>
            </a:r>
            <a:r>
              <a:rPr lang="en-US" sz="1440" dirty="0">
                <a:latin typeface="+mn-lt"/>
              </a:rPr>
              <a:t>.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AFFD04B3-7D85-2A30-2DC5-8D13F114076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2046" r="1599" b="-3"/>
          <a:stretch/>
        </p:blipFill>
        <p:spPr>
          <a:xfrm>
            <a:off x="7040328" y="12"/>
            <a:ext cx="4493304" cy="6857988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0068177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DF5AD0EA-32D9-0CC2-EA0F-CF13463025D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526872"/>
            <a:ext cx="10515600" cy="10020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lang="en-US" sz="20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COMPONENTE DE LA DIRECCIÓN GENERAL DEL H. CUERPO DE BOMBEROS</a:t>
            </a:r>
          </a:p>
          <a:p>
            <a:pPr lvl="0" algn="ctr" defTabSz="914400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2000" u="sng" dirty="0"/>
              <a:t>Prevención y combate de incendios, atención y respuesta de emergencias como accidentes, rescates y capacitaciones.</a:t>
            </a:r>
            <a:endParaRPr lang="en-US" sz="2000" u="sng" dirty="0"/>
          </a:p>
        </p:txBody>
      </p:sp>
      <p:pic>
        <p:nvPicPr>
          <p:cNvPr id="6" name="Marcador de contenido 4">
            <a:extLst>
              <a:ext uri="{FF2B5EF4-FFF2-40B4-BE49-F238E27FC236}">
                <a16:creationId xmlns:a16="http://schemas.microsoft.com/office/drawing/2014/main" id="{29B23F75-8C56-D210-736B-BE6D4D7DE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00000000-0008-0000-0500-000003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1019875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CD17800-5FB7-11AE-D4B8-FD3B83E31E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ACTIVIDADES DE LA DIRECCIÓN GENERAL DEL H. CUERPO DE BOMBEROS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79ACD095-09D4-F4E2-C90A-9B45F6F529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00000000-0008-0000-0600-000003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4890400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72018E1B-E0B9-4440-AFF3-4112E50A2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58B81F19-80B3-64AB-CD60-8413BBFD3F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343139"/>
            <a:ext cx="10515600" cy="278594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  <p:pic>
        <p:nvPicPr>
          <p:cNvPr id="17" name="Imagen 16">
            <a:extLst>
              <a:ext uri="{FF2B5EF4-FFF2-40B4-BE49-F238E27FC236}">
                <a16:creationId xmlns:a16="http://schemas.microsoft.com/office/drawing/2014/main" id="{89D74850-FAA5-D114-5E2F-7059712AB3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" b="8671"/>
          <a:stretch>
            <a:fillRect/>
          </a:stretch>
        </p:blipFill>
        <p:spPr>
          <a:xfrm>
            <a:off x="184559" y="178616"/>
            <a:ext cx="1818520" cy="2952482"/>
          </a:xfrm>
          <a:prstGeom prst="rect">
            <a:avLst/>
          </a:prstGeom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F980E1CA-C1C8-4EEC-6E35-746EC9CB120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26445"/>
          <a:stretch>
            <a:fillRect/>
          </a:stretch>
        </p:blipFill>
        <p:spPr>
          <a:xfrm>
            <a:off x="2186447" y="178616"/>
            <a:ext cx="1806346" cy="2952482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1F15716D-9104-9CD7-6321-0FE11A7F84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00" r="32151" b="-1"/>
          <a:stretch>
            <a:fillRect/>
          </a:stretch>
        </p:blipFill>
        <p:spPr>
          <a:xfrm>
            <a:off x="4185320" y="178616"/>
            <a:ext cx="1808144" cy="2952482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364E4A63-98CD-E08A-3E9E-F053C06869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30" r="39235" b="-1"/>
          <a:stretch>
            <a:fillRect/>
          </a:stretch>
        </p:blipFill>
        <p:spPr>
          <a:xfrm>
            <a:off x="6186144" y="178616"/>
            <a:ext cx="1818520" cy="2952482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7BC0A2CD-A281-4F27-4698-2EB1CE81BC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8057"/>
          <a:stretch>
            <a:fillRect/>
          </a:stretch>
        </p:blipFill>
        <p:spPr>
          <a:xfrm>
            <a:off x="8188032" y="178616"/>
            <a:ext cx="1806346" cy="2952482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6DE537DD-F02E-679A-E7ED-1EC90ED349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" b="8148"/>
          <a:stretch>
            <a:fillRect/>
          </a:stretch>
        </p:blipFill>
        <p:spPr>
          <a:xfrm>
            <a:off x="10186905" y="178616"/>
            <a:ext cx="1808144" cy="2952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6572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9517DC-6A0E-D581-A538-C6AE5F1B74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COMPONENTE DE LA DIRECCIÓN DE LA UNIDAD TÉCNICA JURÍDICA</a:t>
            </a:r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324A5CD4-1975-1A73-AD63-210763C67D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84771DFF-ACE8-9AAB-7798-E8078FFFB2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31775"/>
          </a:xfrm>
        </p:spPr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es-MX" dirty="0"/>
              <a:t>PORCENTAJE DE SESIONES DE CABILDO CELEBRADAS</a:t>
            </a:r>
          </a:p>
        </p:txBody>
      </p:sp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C4C686A9-04F8-AAA5-840E-363E9D5B266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52484865"/>
              </p:ext>
            </p:extLst>
          </p:nvPr>
        </p:nvGraphicFramePr>
        <p:xfrm>
          <a:off x="2100020" y="2057400"/>
          <a:ext cx="7501180" cy="36200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555572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27B57A74-B6E4-55EB-1526-C65CC53D06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BD9AC8D4-F7F7-C1E3-9708-B12FF556B7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ctr"/>
            <a:r>
              <a:rPr lang="es-MX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ACTIVIDADES DE LA DIRECCIÓN DE LA UNIDAD TÉCNICA JURÍDICA</a:t>
            </a:r>
          </a:p>
        </p:txBody>
      </p:sp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F117F0CF-1D14-EE7C-3948-D5C6228C25F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68875713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928F64C6-FE22-4FC1-A763-DFCC51481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ltGray">
          <a:xfrm>
            <a:off x="4261224" y="4577975"/>
            <a:ext cx="7539349" cy="1899827"/>
          </a:xfrm>
          <a:prstGeom prst="rect">
            <a:avLst/>
          </a:prstGeom>
          <a:solidFill>
            <a:srgbClr val="404040"/>
          </a:solidFill>
          <a:ln w="127000" cap="sq" cmpd="thinThick"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D1FE271-CFFC-DE61-817C-F2D49A48D4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03468" y="4741948"/>
            <a:ext cx="6829520" cy="862031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  <p:pic>
        <p:nvPicPr>
          <p:cNvPr id="28" name="Imagen 27">
            <a:extLst>
              <a:ext uri="{FF2B5EF4-FFF2-40B4-BE49-F238E27FC236}">
                <a16:creationId xmlns:a16="http://schemas.microsoft.com/office/drawing/2014/main" id="{CB3EC16F-218B-C210-9F31-F4CC665255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03" r="1" b="24607"/>
          <a:stretch>
            <a:fillRect/>
          </a:stretch>
        </p:blipFill>
        <p:spPr>
          <a:xfrm>
            <a:off x="317636" y="340022"/>
            <a:ext cx="3797570" cy="2010551"/>
          </a:xfrm>
          <a:prstGeom prst="rect">
            <a:avLst/>
          </a:prstGeom>
        </p:spPr>
      </p:pic>
      <p:pic>
        <p:nvPicPr>
          <p:cNvPr id="32" name="Imagen 31">
            <a:extLst>
              <a:ext uri="{FF2B5EF4-FFF2-40B4-BE49-F238E27FC236}">
                <a16:creationId xmlns:a16="http://schemas.microsoft.com/office/drawing/2014/main" id="{FB414332-A239-29E4-8FC4-38DEE3F06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4" r="2" b="23744"/>
          <a:stretch>
            <a:fillRect/>
          </a:stretch>
        </p:blipFill>
        <p:spPr>
          <a:xfrm>
            <a:off x="4202549" y="340020"/>
            <a:ext cx="3793472" cy="4111323"/>
          </a:xfrm>
          <a:prstGeom prst="rect">
            <a:avLst/>
          </a:prstGeom>
        </p:spPr>
      </p:pic>
      <p:pic>
        <p:nvPicPr>
          <p:cNvPr id="30" name="Imagen 29">
            <a:extLst>
              <a:ext uri="{FF2B5EF4-FFF2-40B4-BE49-F238E27FC236}">
                <a16:creationId xmlns:a16="http://schemas.microsoft.com/office/drawing/2014/main" id="{B6C0646E-6EF1-9BCB-3FB7-8B1DFA8218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29" b="25488"/>
          <a:stretch>
            <a:fillRect/>
          </a:stretch>
        </p:blipFill>
        <p:spPr>
          <a:xfrm>
            <a:off x="8086176" y="340021"/>
            <a:ext cx="3797984" cy="2010552"/>
          </a:xfrm>
          <a:prstGeom prst="rect">
            <a:avLst/>
          </a:prstGeom>
        </p:spPr>
      </p:pic>
      <p:pic>
        <p:nvPicPr>
          <p:cNvPr id="22" name="Marcador de contenido 21">
            <a:extLst>
              <a:ext uri="{FF2B5EF4-FFF2-40B4-BE49-F238E27FC236}">
                <a16:creationId xmlns:a16="http://schemas.microsoft.com/office/drawing/2014/main" id="{A8D710BF-5360-79EF-E07C-C487CA5F758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02" r="1" b="11742"/>
          <a:stretch>
            <a:fillRect/>
          </a:stretch>
        </p:blipFill>
        <p:spPr>
          <a:xfrm>
            <a:off x="317634" y="2440385"/>
            <a:ext cx="3794760" cy="2013804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956B40E3-37F8-50BB-D0DC-469750DC71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6" b="25019"/>
          <a:stretch>
            <a:fillRect/>
          </a:stretch>
        </p:blipFill>
        <p:spPr>
          <a:xfrm>
            <a:off x="8082952" y="2449993"/>
            <a:ext cx="3797983" cy="2000947"/>
          </a:xfrm>
          <a:prstGeom prst="rect">
            <a:avLst/>
          </a:prstGeom>
        </p:spPr>
      </p:pic>
      <p:pic>
        <p:nvPicPr>
          <p:cNvPr id="24" name="Imagen 23">
            <a:extLst>
              <a:ext uri="{FF2B5EF4-FFF2-40B4-BE49-F238E27FC236}">
                <a16:creationId xmlns:a16="http://schemas.microsoft.com/office/drawing/2014/main" id="{6A3FD24A-CC50-A8E2-1B3E-C20797848EA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23" r="-2" b="28840"/>
          <a:stretch>
            <a:fillRect/>
          </a:stretch>
        </p:blipFill>
        <p:spPr>
          <a:xfrm>
            <a:off x="317634" y="4544004"/>
            <a:ext cx="3794760" cy="2010551"/>
          </a:xfrm>
          <a:prstGeom prst="rect">
            <a:avLst/>
          </a:prstGeom>
        </p:spPr>
      </p:pic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5C34627B-48E6-4F4D-B843-97717A86B4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19934" y="5694097"/>
            <a:ext cx="5486400" cy="0"/>
          </a:xfrm>
          <a:prstGeom prst="line">
            <a:avLst/>
          </a:prstGeom>
          <a:ln w="15875">
            <a:solidFill>
              <a:srgbClr val="D9D9D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9440826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338987-D85A-5129-1BFF-CEEAFB4B4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COMPONENTE DE LA DIRECCIÓN GENERAL DE PROTECCIÓN CIVIL</a:t>
            </a:r>
            <a:endParaRPr lang="es-MX" dirty="0"/>
          </a:p>
        </p:txBody>
      </p:sp>
      <p:pic>
        <p:nvPicPr>
          <p:cNvPr id="5" name="Marcador de contenido 4">
            <a:extLst>
              <a:ext uri="{FF2B5EF4-FFF2-40B4-BE49-F238E27FC236}">
                <a16:creationId xmlns:a16="http://schemas.microsoft.com/office/drawing/2014/main" id="{94ED7111-E16E-5AEA-4E8B-B2887A4097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Gráfico 6">
            <a:extLst>
              <a:ext uri="{FF2B5EF4-FFF2-40B4-BE49-F238E27FC236}">
                <a16:creationId xmlns:a16="http://schemas.microsoft.com/office/drawing/2014/main" id="{00000000-0008-0000-09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41854072"/>
              </p:ext>
            </p:extLst>
          </p:nvPr>
        </p:nvGraphicFramePr>
        <p:xfrm>
          <a:off x="1243584" y="1877579"/>
          <a:ext cx="9043415" cy="4038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7425215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5ADF98-76A1-41A7-0C0D-94C8CA703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>
                <a:solidFill>
                  <a:schemeClr val="tx2">
                    <a:lumMod val="50000"/>
                    <a:lumOff val="50000"/>
                  </a:schemeClr>
                </a:solidFill>
              </a:rPr>
              <a:t>ACTIVIDADES DE LA DIRECCIÓN GENERAL DE PROTECCIÓN CIVIL</a:t>
            </a:r>
            <a:endParaRPr lang="es-MX" dirty="0"/>
          </a:p>
        </p:txBody>
      </p:sp>
      <p:pic>
        <p:nvPicPr>
          <p:cNvPr id="8" name="Marcador de contenido 4">
            <a:extLst>
              <a:ext uri="{FF2B5EF4-FFF2-40B4-BE49-F238E27FC236}">
                <a16:creationId xmlns:a16="http://schemas.microsoft.com/office/drawing/2014/main" id="{54269E16-E1B0-2491-0244-5800A7D14A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7CB4CEDC-5F04-4A08-169B-24B1BD19BFCC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73005396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1998D44-21E3-0D0B-DF91-7FF1A7EA8E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72018E1B-E0B9-4440-AFF3-4112E50A2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3F5CA8C7-366D-919E-DF11-D6E0FBC4B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8" y="3521646"/>
            <a:ext cx="10506456" cy="148551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  <p:pic>
        <p:nvPicPr>
          <p:cNvPr id="18" name="Imagen 17">
            <a:extLst>
              <a:ext uri="{FF2B5EF4-FFF2-40B4-BE49-F238E27FC236}">
                <a16:creationId xmlns:a16="http://schemas.microsoft.com/office/drawing/2014/main" id="{666AB853-4EF2-8D5D-8C2D-C1139820B3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" b="-1"/>
          <a:stretch>
            <a:fillRect/>
          </a:stretch>
        </p:blipFill>
        <p:spPr>
          <a:xfrm>
            <a:off x="184558" y="187900"/>
            <a:ext cx="2255462" cy="3155238"/>
          </a:xfrm>
          <a:prstGeom prst="rect">
            <a:avLst/>
          </a:prstGeom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106CCFA1-4024-E455-4967-9F3C013CCF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79" r="25706" b="-4"/>
          <a:stretch>
            <a:fillRect/>
          </a:stretch>
        </p:blipFill>
        <p:spPr>
          <a:xfrm>
            <a:off x="2575696" y="187900"/>
            <a:ext cx="2255462" cy="3155238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B973A7BB-62A1-7173-026C-44705A96B1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33" r="14783" b="-1"/>
          <a:stretch>
            <a:fillRect/>
          </a:stretch>
        </p:blipFill>
        <p:spPr>
          <a:xfrm>
            <a:off x="4966833" y="187900"/>
            <a:ext cx="2255462" cy="3155238"/>
          </a:xfrm>
          <a:prstGeom prst="rect">
            <a:avLst/>
          </a:prstGeom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A73763FF-7CF1-DBFD-11A9-B285C7CA53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" b="-1"/>
          <a:stretch>
            <a:fillRect/>
          </a:stretch>
        </p:blipFill>
        <p:spPr>
          <a:xfrm>
            <a:off x="7357971" y="187900"/>
            <a:ext cx="2255462" cy="3155238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17091104-90D3-5D30-1986-FA6352BA78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66" r="24998" b="2"/>
          <a:stretch>
            <a:fillRect/>
          </a:stretch>
        </p:blipFill>
        <p:spPr>
          <a:xfrm>
            <a:off x="9749109" y="187900"/>
            <a:ext cx="2255462" cy="315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0616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3261D8-330E-636E-4381-6C0CE0B099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5140" y="2013607"/>
            <a:ext cx="3406877" cy="3474364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3200" dirty="0"/>
              <a:t>MUCHAS GRACIAS </a:t>
            </a:r>
            <a:br>
              <a:rPr lang="en-US" sz="3200" dirty="0"/>
            </a:br>
            <a:r>
              <a:rPr lang="en-US" sz="3200" b="1" dirty="0"/>
              <a:t>CUARTO INFORME DEL SUBCOMITÉ SECTORIAL EJE 3. TODOS POR LA PAZ </a:t>
            </a:r>
            <a:br>
              <a:rPr lang="en-US" sz="3200" b="1" dirty="0"/>
            </a:br>
            <a:r>
              <a:rPr lang="en-US" sz="3200" b="1" dirty="0"/>
              <a:t>AÑO 2025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92712F8-36FA-35DF-0CE8-4098D93322A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865140" y="871146"/>
            <a:ext cx="736939" cy="0"/>
          </a:xfrm>
          <a:prstGeom prst="line">
            <a:avLst/>
          </a:prstGeom>
          <a:ln w="571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Imagen 5">
            <a:extLst>
              <a:ext uri="{FF2B5EF4-FFF2-40B4-BE49-F238E27FC236}">
                <a16:creationId xmlns:a16="http://schemas.microsoft.com/office/drawing/2014/main" id="{781DF956-8895-9E0A-0337-9B79BF64DE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4105" y="871147"/>
            <a:ext cx="3352148" cy="5001618"/>
          </a:xfrm>
          <a:prstGeom prst="rect">
            <a:avLst/>
          </a:prstGeom>
        </p:spPr>
      </p:pic>
      <p:pic>
        <p:nvPicPr>
          <p:cNvPr id="4" name="Marcador de contenido 3" descr="Interfaz de usuario gráfica, Texto&#10;&#10;Descripción generada automáticamente">
            <a:extLst>
              <a:ext uri="{FF2B5EF4-FFF2-40B4-BE49-F238E27FC236}">
                <a16:creationId xmlns:a16="http://schemas.microsoft.com/office/drawing/2014/main" id="{65C75B94-E702-1A46-3549-CC659BBC06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8261" y="871147"/>
            <a:ext cx="3360174" cy="1142460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92831172-D4F8-F73A-3E5C-8BC4154C52CE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r="72137"/>
          <a:stretch>
            <a:fillRect/>
          </a:stretch>
        </p:blipFill>
        <p:spPr>
          <a:xfrm>
            <a:off x="9834113" y="365605"/>
            <a:ext cx="586477" cy="806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0575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B558258-66F2-9E16-CCF7-DD7BFD70A4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PROGRAMA </a:t>
            </a:r>
            <a:r>
              <a:rPr lang="es-MX" b="1" dirty="0">
                <a:latin typeface="Arial" panose="020B0604020202020204" pitchFamily="34" charset="0"/>
                <a:cs typeface="Arial" panose="020B0604020202020204" pitchFamily="34" charset="0"/>
              </a:rPr>
              <a:t>E-PPA 3.1 </a:t>
            </a:r>
            <a:r>
              <a:rPr lang="en-US" b="1" dirty="0"/>
              <a:t> “ATENDER A LAS Y LOS CIUDADANOS DEL MUNICIPIO RESPECTO A SUS NECESIDADES Y DEMANDAS CON BASE EN LOS SERVICIOS”  </a:t>
            </a:r>
          </a:p>
          <a:p>
            <a:endParaRPr lang="es-MX" dirty="0"/>
          </a:p>
          <a:p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B5F5687D-8082-B8AB-963F-6762186B96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5" name="Título 4">
            <a:extLst>
              <a:ext uri="{FF2B5EF4-FFF2-40B4-BE49-F238E27FC236}">
                <a16:creationId xmlns:a16="http://schemas.microsoft.com/office/drawing/2014/main" id="{E3E1D79D-DC02-4207-7343-B944B0AE73B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vert="horz" lIns="91440" tIns="45720" rIns="91440" bIns="45720" rtlCol="0" anchor="b">
            <a:normAutofit fontScale="90000"/>
          </a:bodyPr>
          <a:lstStyle/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800" b="1" dirty="0">
                <a:latin typeface="+mj-lt"/>
                <a:ea typeface="+mj-ea"/>
                <a:cs typeface="+mj-cs"/>
              </a:rPr>
              <a:t>CUARTA SESIÓN ORDINARIA 2025-2027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000" dirty="0">
                <a:latin typeface="+mj-lt"/>
                <a:ea typeface="+mj-ea"/>
                <a:cs typeface="+mj-cs"/>
              </a:rPr>
              <a:t>SUBCOMITÉ SECTORIAL DEL </a:t>
            </a:r>
          </a:p>
          <a:p>
            <a:pPr algn="ctr" defTabSz="914400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3000" dirty="0">
                <a:latin typeface="+mj-lt"/>
                <a:ea typeface="+mj-ea"/>
                <a:cs typeface="+mj-cs"/>
              </a:rPr>
              <a:t>EJE 3 </a:t>
            </a:r>
            <a:r>
              <a:rPr lang="en-US" sz="3000" b="1" dirty="0">
                <a:latin typeface="+mj-lt"/>
                <a:ea typeface="+mj-ea"/>
                <a:cs typeface="+mj-cs"/>
              </a:rPr>
              <a:t>TODOS POR LA PAZ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E5690728-5066-6897-AAD1-608C614FA9A2}"/>
              </a:ext>
            </a:extLst>
          </p:cNvPr>
          <p:cNvGrpSpPr/>
          <p:nvPr/>
        </p:nvGrpSpPr>
        <p:grpSpPr>
          <a:xfrm>
            <a:off x="4083802" y="3441887"/>
            <a:ext cx="4812225" cy="1921259"/>
            <a:chOff x="0" y="2365051"/>
            <a:chExt cx="6894576" cy="1118812"/>
          </a:xfrm>
        </p:grpSpPr>
        <p:sp>
          <p:nvSpPr>
            <p:cNvPr id="7" name="Rectángulo: esquinas redondeadas 6">
              <a:extLst>
                <a:ext uri="{FF2B5EF4-FFF2-40B4-BE49-F238E27FC236}">
                  <a16:creationId xmlns:a16="http://schemas.microsoft.com/office/drawing/2014/main" id="{6C062842-A72C-DADF-BEE8-215A11FBD81A}"/>
                </a:ext>
              </a:extLst>
            </p:cNvPr>
            <p:cNvSpPr/>
            <p:nvPr/>
          </p:nvSpPr>
          <p:spPr>
            <a:xfrm>
              <a:off x="0" y="2365051"/>
              <a:ext cx="6894576" cy="1118812"/>
            </a:xfrm>
            <a:prstGeom prst="roundRect">
              <a:avLst/>
            </a:prstGeom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/>
            <a:lstStyle/>
            <a:p>
              <a:endParaRPr lang="es-MX"/>
            </a:p>
          </p:txBody>
        </p:sp>
        <p:sp>
          <p:nvSpPr>
            <p:cNvPr id="8" name="Rectángulo: esquinas redondeadas 4">
              <a:extLst>
                <a:ext uri="{FF2B5EF4-FFF2-40B4-BE49-F238E27FC236}">
                  <a16:creationId xmlns:a16="http://schemas.microsoft.com/office/drawing/2014/main" id="{F21BE4F6-49C7-0992-AC78-018AF769356D}"/>
                </a:ext>
              </a:extLst>
            </p:cNvPr>
            <p:cNvSpPr txBox="1"/>
            <p:nvPr/>
          </p:nvSpPr>
          <p:spPr>
            <a:xfrm>
              <a:off x="54616" y="2419667"/>
              <a:ext cx="6785344" cy="100958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 dirty="0"/>
                <a:t>SECRETARIA GENERAL DEL H. AYUNTAMIENTO DE BENITO JUÁREZ </a:t>
              </a:r>
            </a:p>
            <a:p>
              <a:pPr marL="0" lvl="0" indent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dirty="0"/>
                <a:t>CUARTO</a:t>
              </a:r>
              <a:r>
                <a:rPr lang="en-US" sz="2000" b="1" kern="1200" dirty="0"/>
                <a:t> TRIMESTRE OCTUBRE</a:t>
              </a:r>
              <a:r>
                <a:rPr lang="en-US" sz="2000" kern="1200" dirty="0"/>
                <a:t> </a:t>
              </a:r>
              <a:r>
                <a:rPr lang="en-US" sz="2000" b="1" kern="1200" dirty="0"/>
                <a:t>- DICIEMBRE 2025</a:t>
              </a:r>
            </a:p>
          </p:txBody>
        </p:sp>
      </p:grpSp>
      <p:pic>
        <p:nvPicPr>
          <p:cNvPr id="9" name="Imagen 8">
            <a:extLst>
              <a:ext uri="{FF2B5EF4-FFF2-40B4-BE49-F238E27FC236}">
                <a16:creationId xmlns:a16="http://schemas.microsoft.com/office/drawing/2014/main" id="{38DA8A43-FA1A-CC5F-B338-2D3F05F26C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1720" y="3273139"/>
            <a:ext cx="1454639" cy="2155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7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9D91C5-E48D-FF5A-CE9D-2B1A61CA60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75478"/>
          </a:xfrm>
        </p:spPr>
        <p:txBody>
          <a:bodyPr>
            <a:normAutofit/>
          </a:bodyPr>
          <a:lstStyle/>
          <a:p>
            <a:pPr algn="ctr"/>
            <a:r>
              <a:rPr lang="es-MX" sz="3100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NIVEL PROPOSITO DE LA SECRETARÍA GENERAL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BA3B5997-E865-A0F6-6661-6561D4FCF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8BF74C12-6F7F-9FD0-6302-943EAABD2C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71263429"/>
              </p:ext>
            </p:extLst>
          </p:nvPr>
        </p:nvGraphicFramePr>
        <p:xfrm>
          <a:off x="932843" y="1492430"/>
          <a:ext cx="3391184" cy="37720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9878785"/>
              </p:ext>
            </p:extLst>
          </p:nvPr>
        </p:nvGraphicFramePr>
        <p:xfrm>
          <a:off x="5292672" y="1058225"/>
          <a:ext cx="5634925" cy="2320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229C5093-0071-BE4D-A582-7095100A17C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22720756"/>
              </p:ext>
            </p:extLst>
          </p:nvPr>
        </p:nvGraphicFramePr>
        <p:xfrm>
          <a:off x="5761749" y="3378475"/>
          <a:ext cx="4961534" cy="28665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</p:spTree>
    <p:extLst>
      <p:ext uri="{BB962C8B-B14F-4D97-AF65-F5344CB8AC3E}">
        <p14:creationId xmlns:p14="http://schemas.microsoft.com/office/powerpoint/2010/main" val="37782570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3173CCA2-B06B-FD9F-F748-2E35C7394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sp>
        <p:nvSpPr>
          <p:cNvPr id="5" name="Título 1">
            <a:extLst>
              <a:ext uri="{FF2B5EF4-FFF2-40B4-BE49-F238E27FC236}">
                <a16:creationId xmlns:a16="http://schemas.microsoft.com/office/drawing/2014/main" id="{F30AA863-FA13-EE76-63E8-788A226ED694}"/>
              </a:ext>
            </a:extLst>
          </p:cNvPr>
          <p:cNvSpPr txBox="1">
            <a:spLocks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 DE LA OFICINA DE LA SECRETARÍA GENERAL DEL AYUNTAMIENTO</a:t>
            </a:r>
            <a:endParaRPr lang="es-MX" dirty="0"/>
          </a:p>
        </p:txBody>
      </p:sp>
      <p:graphicFrame>
        <p:nvGraphicFramePr>
          <p:cNvPr id="8" name="Diagrama 7">
            <a:extLst>
              <a:ext uri="{FF2B5EF4-FFF2-40B4-BE49-F238E27FC236}">
                <a16:creationId xmlns:a16="http://schemas.microsoft.com/office/drawing/2014/main" id="{135BA33A-C9AC-6F98-BB23-65DC378255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4855456"/>
              </p:ext>
            </p:extLst>
          </p:nvPr>
        </p:nvGraphicFramePr>
        <p:xfrm>
          <a:off x="1622517" y="2327222"/>
          <a:ext cx="2500031" cy="282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00000000-0008-0000-0100-00000300000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7688489"/>
              </p:ext>
            </p:extLst>
          </p:nvPr>
        </p:nvGraphicFramePr>
        <p:xfrm>
          <a:off x="5532893" y="1999281"/>
          <a:ext cx="5805407" cy="3480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</p:spTree>
    <p:extLst>
      <p:ext uri="{BB962C8B-B14F-4D97-AF65-F5344CB8AC3E}">
        <p14:creationId xmlns:p14="http://schemas.microsoft.com/office/powerpoint/2010/main" val="2663933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7B3B65A-D05E-6F3B-4178-AF0E76E26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s-MX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ACTIVIDADES DE LA OFICINA DE LA SECRETARÍA GENERAL DEL AYUNTAMIENTO</a:t>
            </a:r>
            <a:endParaRPr lang="es-MX" dirty="0"/>
          </a:p>
        </p:txBody>
      </p:sp>
      <p:pic>
        <p:nvPicPr>
          <p:cNvPr id="4" name="Marcador de contenido 4">
            <a:extLst>
              <a:ext uri="{FF2B5EF4-FFF2-40B4-BE49-F238E27FC236}">
                <a16:creationId xmlns:a16="http://schemas.microsoft.com/office/drawing/2014/main" id="{5F502D47-8297-4225-6C23-4DF5A7840E1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16" b="18782"/>
          <a:stretch>
            <a:fillRect/>
          </a:stretch>
        </p:blipFill>
        <p:spPr>
          <a:xfrm>
            <a:off x="1023937" y="6044184"/>
            <a:ext cx="10144125" cy="813816"/>
          </a:xfrm>
          <a:prstGeom prst="rect">
            <a:avLst/>
          </a:prstGeom>
        </p:spPr>
      </p:pic>
      <p:graphicFrame>
        <p:nvGraphicFramePr>
          <p:cNvPr id="7" name="Marcador de contenido 6">
            <a:extLst>
              <a:ext uri="{FF2B5EF4-FFF2-40B4-BE49-F238E27FC236}">
                <a16:creationId xmlns:a16="http://schemas.microsoft.com/office/drawing/2014/main" id="{00000000-0008-0000-0200-000003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388033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4" name="Rectangle 23">
            <a:extLst>
              <a:ext uri="{FF2B5EF4-FFF2-40B4-BE49-F238E27FC236}">
                <a16:creationId xmlns:a16="http://schemas.microsoft.com/office/drawing/2014/main" id="{72018E1B-E0B9-4440-AFF3-4112E50A27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02328B5D-97D7-0F76-7D16-853EDE88B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57191"/>
            <a:ext cx="10515600" cy="221717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FOTOGRAFÍAS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63D7D2AC-9706-D5AE-7160-1D3BBEB956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" r="-5" b="5583"/>
          <a:stretch>
            <a:fillRect/>
          </a:stretch>
        </p:blipFill>
        <p:spPr>
          <a:xfrm>
            <a:off x="184558" y="2962911"/>
            <a:ext cx="2255462" cy="3155238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F6FB009D-4CCD-C01B-B8A8-B41AD25205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5" b="6617"/>
          <a:stretch>
            <a:fillRect/>
          </a:stretch>
        </p:blipFill>
        <p:spPr>
          <a:xfrm>
            <a:off x="2575696" y="2962911"/>
            <a:ext cx="2255462" cy="3155238"/>
          </a:xfrm>
          <a:prstGeom prst="rect">
            <a:avLst/>
          </a:prstGeom>
        </p:spPr>
      </p:pic>
      <p:pic>
        <p:nvPicPr>
          <p:cNvPr id="8" name="Marcador de contenido 7">
            <a:extLst>
              <a:ext uri="{FF2B5EF4-FFF2-40B4-BE49-F238E27FC236}">
                <a16:creationId xmlns:a16="http://schemas.microsoft.com/office/drawing/2014/main" id="{59D04400-3E27-2A9A-D9CF-DBF9BE37B46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74" r="9654" b="-1"/>
          <a:stretch>
            <a:fillRect/>
          </a:stretch>
        </p:blipFill>
        <p:spPr>
          <a:xfrm>
            <a:off x="4966833" y="2962911"/>
            <a:ext cx="2255462" cy="315523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BFD374A1-6D47-1156-2F4A-6EA895B0A9D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0" r="38474" b="-3"/>
          <a:stretch>
            <a:fillRect/>
          </a:stretch>
        </p:blipFill>
        <p:spPr>
          <a:xfrm>
            <a:off x="7357971" y="2962911"/>
            <a:ext cx="2255462" cy="3155238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7EBA27B8-502D-E857-3A3E-DCE935512E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4" r="28040" b="2"/>
          <a:stretch>
            <a:fillRect/>
          </a:stretch>
        </p:blipFill>
        <p:spPr>
          <a:xfrm>
            <a:off x="9749109" y="2962911"/>
            <a:ext cx="2255462" cy="315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0560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A7E99-6155-7592-A01F-6DC1A1E53AF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2E22CF6F-4749-6B2E-6D35-5953338CFD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MX" sz="3100" b="1" dirty="0">
                <a:solidFill>
                  <a:schemeClr val="accent1">
                    <a:lumMod val="60000"/>
                    <a:lumOff val="4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COMPONENTE  DE LA DIRECCIÓN GENERAL DE LA COORDINACIÓN ADMINISTRATIVA</a:t>
            </a:r>
            <a:endParaRPr lang="es-MX" dirty="0"/>
          </a:p>
        </p:txBody>
      </p:sp>
      <p:graphicFrame>
        <p:nvGraphicFramePr>
          <p:cNvPr id="6" name="Marcador de contenido 5">
            <a:extLst>
              <a:ext uri="{FF2B5EF4-FFF2-40B4-BE49-F238E27FC236}">
                <a16:creationId xmlns:a16="http://schemas.microsoft.com/office/drawing/2014/main" id="{00000000-0008-0000-0D00-000003000000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5329105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1348</TotalTime>
  <Words>1003</Words>
  <Application>Microsoft Office PowerPoint</Application>
  <PresentationFormat>Panorámica</PresentationFormat>
  <Paragraphs>153</Paragraphs>
  <Slides>39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39</vt:i4>
      </vt:variant>
    </vt:vector>
  </HeadingPairs>
  <TitlesOfParts>
    <vt:vector size="46" baseType="lpstr">
      <vt:lpstr>Aptos</vt:lpstr>
      <vt:lpstr>Aptos Display</vt:lpstr>
      <vt:lpstr>Arial</vt:lpstr>
      <vt:lpstr>Calibri</vt:lpstr>
      <vt:lpstr>Century Gothic</vt:lpstr>
      <vt:lpstr>Times-Roman</vt:lpstr>
      <vt:lpstr>Tema de Office</vt:lpstr>
      <vt:lpstr>Presentación de PowerPoint</vt:lpstr>
      <vt:lpstr>Presentación de PowerPoint</vt:lpstr>
      <vt:lpstr>Presentación de PowerPoint</vt:lpstr>
      <vt:lpstr>CUARTA SESIÓN ORDINARIA 2025-2027 SUBCOMITÉ SECTORIAL DEL  EJE 3 TODOS POR LA PAZ</vt:lpstr>
      <vt:lpstr>NIVEL PROPOSITO DE LA SECRETARÍA GENERAL</vt:lpstr>
      <vt:lpstr>Presentación de PowerPoint</vt:lpstr>
      <vt:lpstr>ACTIVIDADES DE LA OFICINA DE LA SECRETARÍA GENERAL DEL AYUNTAMIENTO</vt:lpstr>
      <vt:lpstr>FOTOGRAFÍAS </vt:lpstr>
      <vt:lpstr>COMPONENTE  DE LA DIRECCIÓN GENERAL DE LA COORDINACIÓN ADMINISTRATIVA</vt:lpstr>
      <vt:lpstr>ACTIVIDADES  DE LA DIRECCIÓN GENERAL DE LA COORDINACIÓN ADMINISTRATIVA</vt:lpstr>
      <vt:lpstr>FOTOGRAFÍAS </vt:lpstr>
      <vt:lpstr>COMPONENTE DE LA DIRECCIÓN DE DERECHOS HUMANOS Y GRUPOS PRIORITARIOS </vt:lpstr>
      <vt:lpstr>ACTIVIDADES  DE LA DIRECCIÓN DE DERECHOS HUMANOS Y GRUPOS PRIORITARIOS </vt:lpstr>
      <vt:lpstr>FOTOGRAFÍAS </vt:lpstr>
      <vt:lpstr>COMPONENTE DE LA DIRECCIÓN GENERAL DE JUZGADOS CÍVICOS Sanciones a la ciudadanía que realiza u omite actos que alteran la paz pública aplicadas.</vt:lpstr>
      <vt:lpstr>ACTIVIDADES DE LA DIRECCIÓN GENERAL DE JUZGADOS CÍVICOS</vt:lpstr>
      <vt:lpstr>FOTOGRAFÍAS </vt:lpstr>
      <vt:lpstr>COMPONENTE DEL CENTRO DE RETENCIÓN Y SANCIONES ADMINISTRATIVAS  Supervisión de guarda y custodia de ciudadanos que infringen el Reglamento de Justicia Cívica realizada.</vt:lpstr>
      <vt:lpstr>ACTIVIDADES  DEL CENTRO DE RETENCIÓN Y SANCIONES ADMINISTRATIVAS</vt:lpstr>
      <vt:lpstr>FOTOGRAFÍAS </vt:lpstr>
      <vt:lpstr>COMPONENTE DE LA DIRECCIÓN GENERAL DE GOBIERNO Acciones que fortalezcan el vinculo ciudadanía - gobierno con atención a las demandas Sociales</vt:lpstr>
      <vt:lpstr>ACTIVIDADES DE LA DIRECCIÓN GENERAL DE GOBIERNO</vt:lpstr>
      <vt:lpstr>FOTOGRAFÍAS </vt:lpstr>
      <vt:lpstr>COMPONENTE DE LA SECRETARÍA EJECUTIVA DE SIPINNA CANALIZACIONES DE NIÑAS, NIÑOS YA DOLESCENTES</vt:lpstr>
      <vt:lpstr>ACTIVIDADES  DE LA SECRETARÍA EJECUTIVA DE SIPINNA</vt:lpstr>
      <vt:lpstr>FOTOGRAFÍAS </vt:lpstr>
      <vt:lpstr>COMPONENTE  DE LA DIRECCIÓN GENERAL DE TRANSPORTE Y VIALIDAD Estrategias de mejoramiento de Transporte y vialidad pública implementadas.</vt:lpstr>
      <vt:lpstr>ACTIVIDADES  DE LA DIRECCIÓN GENERAL DE TRANSPORTE Y VIALIDAD</vt:lpstr>
      <vt:lpstr>FOTOGRAFIAS </vt:lpstr>
      <vt:lpstr>COMPONENTE DE LA DIRECCIÓN GENERAL DEL H. CUERPO DE BOMBEROS Prevención y combate de incendios, atención y respuesta de emergencias como accidentes, rescates y capacitaciones.</vt:lpstr>
      <vt:lpstr>ACTIVIDADES DE LA DIRECCIÓN GENERAL DEL H. CUERPO DE BOMBEROS</vt:lpstr>
      <vt:lpstr>FOTOGRAFÍAS </vt:lpstr>
      <vt:lpstr>COMPONENTE DE LA DIRECCIÓN DE LA UNIDAD TÉCNICA JURÍDICA</vt:lpstr>
      <vt:lpstr>ACTIVIDADES DE LA DIRECCIÓN DE LA UNIDAD TÉCNICA JURÍDICA</vt:lpstr>
      <vt:lpstr>FOTOGRAFÍAS </vt:lpstr>
      <vt:lpstr>COMPONENTE DE LA DIRECCIÓN GENERAL DE PROTECCIÓN CIVIL</vt:lpstr>
      <vt:lpstr>ACTIVIDADES DE LA DIRECCIÓN GENERAL DE PROTECCIÓN CIVIL</vt:lpstr>
      <vt:lpstr>FOTOGRAFÍAS </vt:lpstr>
      <vt:lpstr>MUCHAS GRACIAS  CUARTO INFORME DEL SUBCOMITÉ SECTORIAL EJE 3. TODOS POR LA PAZ  AÑO 2025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zarai de la fuente</dc:creator>
  <cp:lastModifiedBy>PROPIETARIO</cp:lastModifiedBy>
  <cp:revision>4</cp:revision>
  <dcterms:created xsi:type="dcterms:W3CDTF">2025-09-01T19:56:43Z</dcterms:created>
  <dcterms:modified xsi:type="dcterms:W3CDTF">2026-01-16T15:09:32Z</dcterms:modified>
</cp:coreProperties>
</file>